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Default Extension="png" ContentType="image/png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1347" y="300482"/>
            <a:ext cx="6139684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01F5F"/>
                </a:solidFill>
                <a:latin typeface="Source Sans Pro"/>
                <a:cs typeface="Source Sans Pr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Source Sans Pro"/>
                <a:cs typeface="Source Sans Pr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01F5F"/>
                </a:solidFill>
                <a:latin typeface="Source Sans Pro"/>
                <a:cs typeface="Source Sans Pr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Source Sans Pro"/>
                <a:cs typeface="Source Sans Pr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01F5F"/>
                </a:solidFill>
                <a:latin typeface="Source Sans Pro"/>
                <a:cs typeface="Source Sans Pr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01F5F"/>
                </a:solidFill>
                <a:latin typeface="Source Sans Pro"/>
                <a:cs typeface="Source Sans Pr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1500" y="307340"/>
            <a:ext cx="691769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01F5F"/>
                </a:solidFill>
                <a:latin typeface="Source Sans Pro"/>
                <a:cs typeface="Source Sans Pr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347" y="1204975"/>
            <a:ext cx="8335645" cy="3511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Source Sans Pro"/>
                <a:cs typeface="Source Sans Pr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570976" y="4923823"/>
            <a:ext cx="264795" cy="165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USCIS.ImmigrantInvestorProgram@uscis.dhs.gov" TargetMode="External"/><Relationship Id="rId3" Type="http://schemas.openxmlformats.org/officeDocument/2006/relationships/hyperlink" Target="https://www.uscis.gov/contactcenter" TargetMode="External"/><Relationship Id="rId4" Type="http://schemas.openxmlformats.org/officeDocument/2006/relationships/hyperlink" Target="https://www.uscis.gov/outreach/contact-public-engagement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uscis.immigrantinvestorprogram@uscis.dhs.gov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hs.gov/xlibrary/assets/foia/mgmt_directive_0430_communications_white_house_regarding_open_investigations_adjudications_civil_criminal_enforcement_actions.pdf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scis.gov/contactcenter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cis.gov/forms/expedite-criteria" TargetMode="Externa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uscis.immigrantinvestorprogram@uscis.dhs.gov" TargetMode="External"/><Relationship Id="rId3" Type="http://schemas.openxmlformats.org/officeDocument/2006/relationships/hyperlink" Target="mailto:cisoccald@uscis.dhs.gov" TargetMode="Externa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dhs-oig.officepublicaffairs@oig.dhs.gov" TargetMode="External"/><Relationship Id="rId3" Type="http://schemas.openxmlformats.org/officeDocument/2006/relationships/hyperlink" Target="mailto:oiintake@uscis.dhs.gov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uscis.immigrantinvestorprogram@uscis.dhs.gov" TargetMode="Externa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uscis.gov/working-in-the-united-states/permanent-workers/employment-based-immigration-fifth-preference-eb-5/eb-5-support" TargetMode="Externa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uscis.gov/forms/expedite-criteria" TargetMode="Externa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0531" y="1761807"/>
            <a:ext cx="6285865" cy="15652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28015" marR="5080" indent="-615950">
              <a:lnSpc>
                <a:spcPct val="100000"/>
              </a:lnSpc>
              <a:spcBef>
                <a:spcPts val="95"/>
              </a:spcBef>
            </a:pPr>
            <a:r>
              <a:rPr dirty="0" sz="4000" spc="-235" b="0">
                <a:solidFill>
                  <a:srgbClr val="000000"/>
                </a:solidFill>
                <a:latin typeface="Times New Roman"/>
                <a:cs typeface="Times New Roman"/>
              </a:rPr>
              <a:t>EB-</a:t>
            </a:r>
            <a:r>
              <a:rPr dirty="0" sz="4000" b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dirty="0" sz="4000" spc="-12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spc="-270" b="0">
                <a:solidFill>
                  <a:srgbClr val="000000"/>
                </a:solidFill>
                <a:latin typeface="Times New Roman"/>
                <a:cs typeface="Times New Roman"/>
              </a:rPr>
              <a:t>ETHICS</a:t>
            </a:r>
            <a:r>
              <a:rPr dirty="0" sz="4000" spc="-22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spc="-690" b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dirty="0" sz="4000" spc="-300" b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dirty="0" sz="4000" spc="-25" b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dirty="0" sz="4000" spc="-54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spc="-280" b="0">
                <a:solidFill>
                  <a:srgbClr val="000000"/>
                </a:solidFill>
                <a:latin typeface="Times New Roman"/>
                <a:cs typeface="Times New Roman"/>
              </a:rPr>
              <a:t>INTEGRITY </a:t>
            </a:r>
            <a:r>
              <a:rPr dirty="0" sz="4000" spc="114" b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dirty="0" sz="4000" spc="-310" b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dirty="0" sz="4000" spc="-315" b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dirty="0" sz="4000" spc="-395" b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dirty="0" sz="4000" spc="-229" b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dirty="0" sz="4000" spc="-525" b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dirty="0" sz="4000" spc="-229" b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dirty="0" sz="4000" spc="-570" b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dirty="0" sz="4000" spc="-25" b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dirty="0" sz="4000" spc="-13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spc="-345" b="0">
                <a:solidFill>
                  <a:srgbClr val="000000"/>
                </a:solidFill>
                <a:latin typeface="Times New Roman"/>
                <a:cs typeface="Times New Roman"/>
              </a:rPr>
              <a:t>TRAINING</a:t>
            </a:r>
            <a:endParaRPr sz="4000">
              <a:latin typeface="Times New Roman"/>
              <a:cs typeface="Times New Roman"/>
            </a:endParaRPr>
          </a:p>
          <a:p>
            <a:pPr algn="ctr" marR="104775">
              <a:lnSpc>
                <a:spcPct val="100000"/>
              </a:lnSpc>
              <a:spcBef>
                <a:spcPts val="125"/>
              </a:spcBef>
            </a:pPr>
            <a:r>
              <a:rPr dirty="0" sz="2000" spc="-170" b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dirty="0" sz="2000" spc="-10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55" b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dirty="0" sz="2000" spc="-17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60" b="0">
                <a:solidFill>
                  <a:srgbClr val="000000"/>
                </a:solidFill>
                <a:latin typeface="Times New Roman"/>
                <a:cs typeface="Times New Roman"/>
              </a:rPr>
              <a:t>AUGUST</a:t>
            </a:r>
            <a:r>
              <a:rPr dirty="0" sz="2000" spc="-22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0">
                <a:solidFill>
                  <a:srgbClr val="000000"/>
                </a:solidFill>
                <a:latin typeface="Times New Roman"/>
                <a:cs typeface="Times New Roman"/>
              </a:rPr>
              <a:t>3,</a:t>
            </a:r>
            <a:r>
              <a:rPr dirty="0" sz="200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0">
                <a:solidFill>
                  <a:srgbClr val="000000"/>
                </a:solidFill>
                <a:latin typeface="Times New Roman"/>
                <a:cs typeface="Times New Roman"/>
              </a:rPr>
              <a:t>2023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4888" y="1201927"/>
            <a:ext cx="8270875" cy="3375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20" b="1">
                <a:latin typeface="Source Sans Pro"/>
                <a:cs typeface="Source Sans Pro"/>
              </a:rPr>
              <a:t>Appearances</a:t>
            </a:r>
            <a:r>
              <a:rPr dirty="0" sz="2600" spc="-40" b="1">
                <a:latin typeface="Source Sans Pro"/>
                <a:cs typeface="Source Sans Pro"/>
              </a:rPr>
              <a:t> </a:t>
            </a:r>
            <a:r>
              <a:rPr dirty="0" sz="2600" spc="-10" b="1">
                <a:latin typeface="Source Sans Pro"/>
                <a:cs typeface="Source Sans Pro"/>
              </a:rPr>
              <a:t>examples:</a:t>
            </a:r>
            <a:endParaRPr sz="2600">
              <a:latin typeface="Source Sans Pro"/>
              <a:cs typeface="Source Sans Pro"/>
            </a:endParaRPr>
          </a:p>
          <a:p>
            <a:pPr marL="355600" marR="147320" indent="-342900">
              <a:lnSpc>
                <a:spcPts val="211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latin typeface="Source Sans Pro"/>
                <a:cs typeface="Source Sans Pro"/>
              </a:rPr>
              <a:t>Working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on,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any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way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attempting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influence,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manner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not </a:t>
            </a:r>
            <a:r>
              <a:rPr dirty="0" sz="2200" spc="-10">
                <a:latin typeface="Source Sans Pro"/>
                <a:cs typeface="Source Sans Pro"/>
              </a:rPr>
              <a:t>available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accorded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all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other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petitioners,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applicants,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and </a:t>
            </a:r>
            <a:r>
              <a:rPr dirty="0" sz="2200" spc="-10">
                <a:latin typeface="Source Sans Pro"/>
                <a:cs typeface="Source Sans Pro"/>
              </a:rPr>
              <a:t>seekers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benefits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under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immigrant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visa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program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.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.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.,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the </a:t>
            </a:r>
            <a:r>
              <a:rPr dirty="0" sz="2200" spc="-10">
                <a:latin typeface="Source Sans Pro"/>
                <a:cs typeface="Source Sans Pro"/>
              </a:rPr>
              <a:t>standard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processing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application,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petition,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benefit;</a:t>
            </a:r>
            <a:endParaRPr sz="2200">
              <a:latin typeface="Source Sans Pro"/>
              <a:cs typeface="Source Sans Pro"/>
            </a:endParaRPr>
          </a:p>
          <a:p>
            <a:pPr marL="355600" marR="313055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latin typeface="Source Sans Pro"/>
                <a:cs typeface="Source Sans Pro"/>
              </a:rPr>
              <a:t>Working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on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attempting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expedite</a:t>
            </a:r>
            <a:r>
              <a:rPr dirty="0" sz="2200" spc="-8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otherwise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influence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the </a:t>
            </a:r>
            <a:r>
              <a:rPr dirty="0" sz="2200" spc="-10">
                <a:latin typeface="Source Sans Pro"/>
                <a:cs typeface="Source Sans Pro"/>
              </a:rPr>
              <a:t>processing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immigration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application,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petition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benefit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for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50">
                <a:latin typeface="Source Sans Pro"/>
                <a:cs typeface="Source Sans Pro"/>
              </a:rPr>
              <a:t>a </a:t>
            </a:r>
            <a:r>
              <a:rPr dirty="0" sz="2200">
                <a:latin typeface="Source Sans Pro"/>
                <a:cs typeface="Source Sans Pro"/>
              </a:rPr>
              <a:t>friend,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relative,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neighbor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acquaintance;</a:t>
            </a:r>
            <a:endParaRPr sz="2200">
              <a:latin typeface="Source Sans Pro"/>
              <a:cs typeface="Source Sans Pro"/>
            </a:endParaRPr>
          </a:p>
          <a:p>
            <a:pPr marL="355600" marR="508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spc="-10">
                <a:latin typeface="Source Sans Pro"/>
                <a:cs typeface="Source Sans Pro"/>
              </a:rPr>
              <a:t>Meeting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with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certain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stakeholders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exclusion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others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who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are </a:t>
            </a:r>
            <a:r>
              <a:rPr dirty="0" sz="2200">
                <a:latin typeface="Source Sans Pro"/>
                <a:cs typeface="Source Sans Pro"/>
              </a:rPr>
              <a:t>similarly</a:t>
            </a:r>
            <a:r>
              <a:rPr dirty="0" sz="2200" spc="-9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situated;</a:t>
            </a:r>
            <a:endParaRPr sz="2200">
              <a:latin typeface="Source Sans Pro"/>
              <a:cs typeface="Source Sans Pro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</a:pPr>
            <a:r>
              <a:rPr dirty="0"/>
              <a:t>GUIDING</a:t>
            </a:r>
            <a:r>
              <a:rPr dirty="0" spc="-10"/>
              <a:t> </a:t>
            </a:r>
            <a:r>
              <a:rPr dirty="0"/>
              <a:t>PRINCIPLES</a:t>
            </a:r>
            <a:r>
              <a:rPr dirty="0" spc="-2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 spc="-10"/>
              <a:t>EB-</a:t>
            </a:r>
            <a:r>
              <a:rPr dirty="0"/>
              <a:t>5</a:t>
            </a:r>
            <a:r>
              <a:rPr dirty="0" spc="-10"/>
              <a:t> PROCESSING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888" y="1218692"/>
            <a:ext cx="4102100" cy="497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30">
                <a:solidFill>
                  <a:srgbClr val="000000"/>
                </a:solidFill>
              </a:rPr>
              <a:t>Appearances</a:t>
            </a:r>
            <a:r>
              <a:rPr dirty="0" sz="3100" spc="-80">
                <a:solidFill>
                  <a:srgbClr val="000000"/>
                </a:solidFill>
              </a:rPr>
              <a:t> </a:t>
            </a:r>
            <a:r>
              <a:rPr dirty="0" sz="3100" spc="-10">
                <a:solidFill>
                  <a:srgbClr val="000000"/>
                </a:solidFill>
              </a:rPr>
              <a:t>examples:</a:t>
            </a:r>
            <a:endParaRPr sz="3100"/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74888" y="1779523"/>
            <a:ext cx="8234680" cy="2823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054100" indent="-342900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700">
                <a:latin typeface="Source Sans Pro"/>
                <a:cs typeface="Source Sans Pro"/>
              </a:rPr>
              <a:t>Referring</a:t>
            </a:r>
            <a:r>
              <a:rPr dirty="0" sz="2700" spc="-70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applicants</a:t>
            </a:r>
            <a:r>
              <a:rPr dirty="0" sz="2700" spc="-25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to</a:t>
            </a:r>
            <a:r>
              <a:rPr dirty="0" sz="2700" spc="-40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a</a:t>
            </a:r>
            <a:r>
              <a:rPr dirty="0" sz="2700" spc="-45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particular</a:t>
            </a:r>
            <a:r>
              <a:rPr dirty="0" sz="2700" spc="-15">
                <a:latin typeface="Source Sans Pro"/>
                <a:cs typeface="Source Sans Pro"/>
              </a:rPr>
              <a:t> </a:t>
            </a:r>
            <a:r>
              <a:rPr dirty="0" sz="2700" spc="-10">
                <a:latin typeface="Source Sans Pro"/>
                <a:cs typeface="Source Sans Pro"/>
              </a:rPr>
              <a:t>immigration </a:t>
            </a:r>
            <a:r>
              <a:rPr dirty="0" sz="2700">
                <a:latin typeface="Source Sans Pro"/>
                <a:cs typeface="Source Sans Pro"/>
              </a:rPr>
              <a:t>practitioner</a:t>
            </a:r>
            <a:r>
              <a:rPr dirty="0" sz="2700" spc="-30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or</a:t>
            </a:r>
            <a:r>
              <a:rPr dirty="0" sz="2700" spc="-30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vendor;</a:t>
            </a:r>
            <a:r>
              <a:rPr dirty="0" sz="2700" spc="-30">
                <a:latin typeface="Source Sans Pro"/>
                <a:cs typeface="Source Sans Pro"/>
              </a:rPr>
              <a:t> </a:t>
            </a:r>
            <a:r>
              <a:rPr dirty="0" sz="2700" spc="-25">
                <a:latin typeface="Source Sans Pro"/>
                <a:cs typeface="Source Sans Pro"/>
              </a:rPr>
              <a:t>or</a:t>
            </a:r>
            <a:endParaRPr sz="2700">
              <a:latin typeface="Source Sans Pro"/>
              <a:cs typeface="Source Sans Pro"/>
            </a:endParaRPr>
          </a:p>
          <a:p>
            <a:pPr marL="355600" marR="5080" indent="-342900">
              <a:lnSpc>
                <a:spcPct val="11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700">
                <a:latin typeface="Source Sans Pro"/>
                <a:cs typeface="Source Sans Pro"/>
              </a:rPr>
              <a:t>Using an</a:t>
            </a:r>
            <a:r>
              <a:rPr dirty="0" sz="2700" spc="5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official</a:t>
            </a:r>
            <a:r>
              <a:rPr dirty="0" sz="2700" spc="-20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position</a:t>
            </a:r>
            <a:r>
              <a:rPr dirty="0" sz="2700" spc="10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or</a:t>
            </a:r>
            <a:r>
              <a:rPr dirty="0" sz="2700" spc="-5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title</a:t>
            </a:r>
            <a:r>
              <a:rPr dirty="0" sz="2700" spc="-15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in a</a:t>
            </a:r>
            <a:r>
              <a:rPr dirty="0" sz="2700" spc="5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manner</a:t>
            </a:r>
            <a:r>
              <a:rPr dirty="0" sz="2700" spc="-20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that</a:t>
            </a:r>
            <a:r>
              <a:rPr dirty="0" sz="2700" spc="25">
                <a:latin typeface="Source Sans Pro"/>
                <a:cs typeface="Source Sans Pro"/>
              </a:rPr>
              <a:t> </a:t>
            </a:r>
            <a:r>
              <a:rPr dirty="0" sz="2700" spc="-10">
                <a:latin typeface="Source Sans Pro"/>
                <a:cs typeface="Source Sans Pro"/>
              </a:rPr>
              <a:t>could </a:t>
            </a:r>
            <a:r>
              <a:rPr dirty="0" sz="2700">
                <a:latin typeface="Source Sans Pro"/>
                <a:cs typeface="Source Sans Pro"/>
              </a:rPr>
              <a:t>reasonably</a:t>
            </a:r>
            <a:r>
              <a:rPr dirty="0" sz="2700" spc="-25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be</a:t>
            </a:r>
            <a:r>
              <a:rPr dirty="0" sz="2700" spc="-20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construed</a:t>
            </a:r>
            <a:r>
              <a:rPr dirty="0" sz="2700" spc="-20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to</a:t>
            </a:r>
            <a:r>
              <a:rPr dirty="0" sz="2700" spc="-40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imply</a:t>
            </a:r>
            <a:r>
              <a:rPr dirty="0" sz="2700" spc="-20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that the</a:t>
            </a:r>
            <a:r>
              <a:rPr dirty="0" sz="2700" spc="-15">
                <a:latin typeface="Source Sans Pro"/>
                <a:cs typeface="Source Sans Pro"/>
              </a:rPr>
              <a:t> </a:t>
            </a:r>
            <a:r>
              <a:rPr dirty="0" sz="2700" spc="-10">
                <a:latin typeface="Source Sans Pro"/>
                <a:cs typeface="Source Sans Pro"/>
              </a:rPr>
              <a:t>federal </a:t>
            </a:r>
            <a:r>
              <a:rPr dirty="0" sz="2700">
                <a:latin typeface="Source Sans Pro"/>
                <a:cs typeface="Source Sans Pro"/>
              </a:rPr>
              <a:t>government</a:t>
            </a:r>
            <a:r>
              <a:rPr dirty="0" sz="2700" spc="-45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sanctions</a:t>
            </a:r>
            <a:r>
              <a:rPr dirty="0" sz="2700" spc="-10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or</a:t>
            </a:r>
            <a:r>
              <a:rPr dirty="0" sz="2700" spc="-20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endorses</a:t>
            </a:r>
            <a:r>
              <a:rPr dirty="0" sz="2700" spc="-25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the</a:t>
            </a:r>
            <a:r>
              <a:rPr dirty="0" sz="2700" spc="-10">
                <a:latin typeface="Source Sans Pro"/>
                <a:cs typeface="Source Sans Pro"/>
              </a:rPr>
              <a:t> individual’s </a:t>
            </a:r>
            <a:r>
              <a:rPr dirty="0" sz="2700">
                <a:latin typeface="Source Sans Pro"/>
                <a:cs typeface="Source Sans Pro"/>
              </a:rPr>
              <a:t>personal</a:t>
            </a:r>
            <a:r>
              <a:rPr dirty="0" sz="2700" spc="-5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activities</a:t>
            </a:r>
            <a:r>
              <a:rPr dirty="0" sz="2700" spc="-10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or</a:t>
            </a:r>
            <a:r>
              <a:rPr dirty="0" sz="2700" spc="-5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those</a:t>
            </a:r>
            <a:r>
              <a:rPr dirty="0" sz="2700" spc="10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of</a:t>
            </a:r>
            <a:r>
              <a:rPr dirty="0" sz="2700" spc="-15">
                <a:latin typeface="Source Sans Pro"/>
                <a:cs typeface="Source Sans Pro"/>
              </a:rPr>
              <a:t> </a:t>
            </a:r>
            <a:r>
              <a:rPr dirty="0" sz="2700">
                <a:latin typeface="Source Sans Pro"/>
                <a:cs typeface="Source Sans Pro"/>
              </a:rPr>
              <a:t>someone</a:t>
            </a:r>
            <a:r>
              <a:rPr dirty="0" sz="2700" spc="-15">
                <a:latin typeface="Source Sans Pro"/>
                <a:cs typeface="Source Sans Pro"/>
              </a:rPr>
              <a:t> </a:t>
            </a:r>
            <a:r>
              <a:rPr dirty="0" sz="2700" spc="-10">
                <a:latin typeface="Source Sans Pro"/>
                <a:cs typeface="Source Sans Pro"/>
              </a:rPr>
              <a:t>else.</a:t>
            </a:r>
            <a:endParaRPr sz="2700">
              <a:latin typeface="Source Sans Pro"/>
              <a:cs typeface="Source Sans Pr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71347" y="305815"/>
            <a:ext cx="6481445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solidFill>
                  <a:srgbClr val="001F5F"/>
                </a:solidFill>
                <a:latin typeface="Source Sans Pro"/>
                <a:cs typeface="Source Sans Pro"/>
              </a:rPr>
              <a:t>GUIDING</a:t>
            </a:r>
            <a:r>
              <a:rPr dirty="0" sz="2600" spc="-1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600" b="1">
                <a:solidFill>
                  <a:srgbClr val="001F5F"/>
                </a:solidFill>
                <a:latin typeface="Source Sans Pro"/>
                <a:cs typeface="Source Sans Pro"/>
              </a:rPr>
              <a:t>PRINCIPLES</a:t>
            </a:r>
            <a:r>
              <a:rPr dirty="0" sz="2600" spc="-25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600" b="1">
                <a:solidFill>
                  <a:srgbClr val="001F5F"/>
                </a:solidFill>
                <a:latin typeface="Source Sans Pro"/>
                <a:cs typeface="Source Sans Pro"/>
              </a:rPr>
              <a:t>FOR</a:t>
            </a:r>
            <a:r>
              <a:rPr dirty="0" sz="2600" spc="-4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600" spc="-10" b="1">
                <a:solidFill>
                  <a:srgbClr val="001F5F"/>
                </a:solidFill>
                <a:latin typeface="Source Sans Pro"/>
                <a:cs typeface="Source Sans Pro"/>
              </a:rPr>
              <a:t>EB-</a:t>
            </a:r>
            <a:r>
              <a:rPr dirty="0" sz="2600" b="1">
                <a:solidFill>
                  <a:srgbClr val="001F5F"/>
                </a:solidFill>
                <a:latin typeface="Source Sans Pro"/>
                <a:cs typeface="Source Sans Pro"/>
              </a:rPr>
              <a:t>5</a:t>
            </a:r>
            <a:r>
              <a:rPr dirty="0" sz="2600" spc="-10" b="1">
                <a:solidFill>
                  <a:srgbClr val="001F5F"/>
                </a:solidFill>
                <a:latin typeface="Source Sans Pro"/>
                <a:cs typeface="Source Sans Pro"/>
              </a:rPr>
              <a:t> PROCESSING</a:t>
            </a:r>
            <a:endParaRPr sz="26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PROCEDURES</a:t>
            </a:r>
            <a:r>
              <a:rPr dirty="0" sz="2400" spc="-45"/>
              <a:t> </a:t>
            </a:r>
            <a:r>
              <a:rPr dirty="0" sz="2400"/>
              <a:t>FOR</a:t>
            </a:r>
            <a:r>
              <a:rPr dirty="0" sz="2400" spc="-40"/>
              <a:t> </a:t>
            </a:r>
            <a:r>
              <a:rPr dirty="0" sz="2400" spc="-10"/>
              <a:t>STAKEHOLDER</a:t>
            </a:r>
            <a:r>
              <a:rPr dirty="0" sz="2400" spc="-60"/>
              <a:t> </a:t>
            </a:r>
            <a:r>
              <a:rPr dirty="0" sz="2400" spc="-10"/>
              <a:t>CONTACTS </a:t>
            </a:r>
            <a:r>
              <a:rPr dirty="0" sz="2400"/>
              <a:t>REGARDING</a:t>
            </a:r>
            <a:r>
              <a:rPr dirty="0" sz="2400" spc="-50"/>
              <a:t> </a:t>
            </a:r>
            <a:r>
              <a:rPr dirty="0" sz="2400"/>
              <a:t>SPECIFIC PETITIONS</a:t>
            </a:r>
            <a:r>
              <a:rPr dirty="0" sz="2400" spc="-20"/>
              <a:t> </a:t>
            </a:r>
            <a:r>
              <a:rPr dirty="0" sz="2400"/>
              <a:t>OR</a:t>
            </a:r>
            <a:r>
              <a:rPr dirty="0" sz="2400" spc="-20"/>
              <a:t> </a:t>
            </a:r>
            <a:r>
              <a:rPr dirty="0" sz="2400" spc="-10"/>
              <a:t>APPLICATIONS</a:t>
            </a:r>
            <a:endParaRPr sz="2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29259" y="1298701"/>
            <a:ext cx="8084820" cy="319595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 marR="385445">
              <a:lnSpc>
                <a:spcPct val="80000"/>
              </a:lnSpc>
              <a:spcBef>
                <a:spcPts val="585"/>
              </a:spcBef>
            </a:pPr>
            <a:r>
              <a:rPr dirty="0" sz="2000" spc="-10">
                <a:latin typeface="Source Sans Pro"/>
                <a:cs typeface="Source Sans Pro"/>
              </a:rPr>
              <a:t>“Stakeholders”</a:t>
            </a:r>
            <a:r>
              <a:rPr dirty="0" sz="2000" spc="-6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for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purpose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of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EB-</a:t>
            </a:r>
            <a:r>
              <a:rPr dirty="0" sz="2000">
                <a:latin typeface="Source Sans Pro"/>
                <a:cs typeface="Source Sans Pro"/>
              </a:rPr>
              <a:t>5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Protocols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include,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but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are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 spc="-25">
                <a:latin typeface="Source Sans Pro"/>
                <a:cs typeface="Source Sans Pro"/>
              </a:rPr>
              <a:t>not </a:t>
            </a:r>
            <a:r>
              <a:rPr dirty="0" sz="2000">
                <a:latin typeface="Source Sans Pro"/>
                <a:cs typeface="Source Sans Pro"/>
              </a:rPr>
              <a:t>limited</a:t>
            </a:r>
            <a:r>
              <a:rPr dirty="0" sz="2000" spc="-75">
                <a:latin typeface="Source Sans Pro"/>
                <a:cs typeface="Source Sans Pro"/>
              </a:rPr>
              <a:t> </a:t>
            </a:r>
            <a:r>
              <a:rPr dirty="0" sz="2000" spc="-25">
                <a:latin typeface="Source Sans Pro"/>
                <a:cs typeface="Source Sans Pro"/>
              </a:rPr>
              <a:t>to:</a:t>
            </a:r>
            <a:endParaRPr sz="2000">
              <a:latin typeface="Source Sans Pro"/>
              <a:cs typeface="Source Sans Pro"/>
            </a:endParaRPr>
          </a:p>
          <a:p>
            <a:pPr marL="697865" indent="-286385">
              <a:lnSpc>
                <a:spcPct val="100000"/>
              </a:lnSpc>
              <a:buFont typeface="Wingdings"/>
              <a:buChar char=""/>
              <a:tabLst>
                <a:tab pos="697865" algn="l"/>
              </a:tabLst>
            </a:pPr>
            <a:r>
              <a:rPr dirty="0" sz="2000" spc="-10">
                <a:latin typeface="Source Sans Pro"/>
                <a:cs typeface="Source Sans Pro"/>
              </a:rPr>
              <a:t>Petitioners</a:t>
            </a:r>
            <a:endParaRPr sz="2000">
              <a:latin typeface="Source Sans Pro"/>
              <a:cs typeface="Source Sans Pro"/>
            </a:endParaRPr>
          </a:p>
          <a:p>
            <a:pPr marL="697865" indent="-286385">
              <a:lnSpc>
                <a:spcPct val="100000"/>
              </a:lnSpc>
              <a:buFont typeface="Wingdings"/>
              <a:buChar char=""/>
              <a:tabLst>
                <a:tab pos="697865" algn="l"/>
              </a:tabLst>
            </a:pPr>
            <a:r>
              <a:rPr dirty="0" sz="2000" spc="-10">
                <a:latin typeface="Source Sans Pro"/>
                <a:cs typeface="Source Sans Pro"/>
              </a:rPr>
              <a:t>Applicants</a:t>
            </a:r>
            <a:endParaRPr sz="2000">
              <a:latin typeface="Source Sans Pro"/>
              <a:cs typeface="Source Sans Pro"/>
            </a:endParaRPr>
          </a:p>
          <a:p>
            <a:pPr marL="697865" indent="-286385">
              <a:lnSpc>
                <a:spcPts val="2160"/>
              </a:lnSpc>
              <a:buFont typeface="Wingdings"/>
              <a:buChar char=""/>
              <a:tabLst>
                <a:tab pos="697865" algn="l"/>
              </a:tabLst>
            </a:pPr>
            <a:r>
              <a:rPr dirty="0" sz="2000">
                <a:latin typeface="Source Sans Pro"/>
                <a:cs typeface="Source Sans Pro"/>
              </a:rPr>
              <a:t>Entities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seeking</a:t>
            </a:r>
            <a:r>
              <a:rPr dirty="0" sz="2000" spc="-4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benefits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under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EB-</a:t>
            </a:r>
            <a:r>
              <a:rPr dirty="0" sz="2000">
                <a:latin typeface="Source Sans Pro"/>
                <a:cs typeface="Source Sans Pro"/>
              </a:rPr>
              <a:t>5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program,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including</a:t>
            </a:r>
            <a:endParaRPr sz="2000">
              <a:latin typeface="Source Sans Pro"/>
              <a:cs typeface="Source Sans Pro"/>
            </a:endParaRPr>
          </a:p>
          <a:p>
            <a:pPr marL="698500" marR="5080">
              <a:lnSpc>
                <a:spcPct val="80000"/>
              </a:lnSpc>
              <a:spcBef>
                <a:spcPts val="240"/>
              </a:spcBef>
            </a:pPr>
            <a:r>
              <a:rPr dirty="0" sz="2000">
                <a:latin typeface="Source Sans Pro"/>
                <a:cs typeface="Source Sans Pro"/>
              </a:rPr>
              <a:t>regional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centers,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new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commercial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enterprises</a:t>
            </a:r>
            <a:r>
              <a:rPr dirty="0" sz="2000" spc="-4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(NCEs)</a:t>
            </a:r>
            <a:r>
              <a:rPr dirty="0" sz="2000" spc="-5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and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job-</a:t>
            </a:r>
            <a:r>
              <a:rPr dirty="0" sz="2000" spc="-10">
                <a:latin typeface="Source Sans Pro"/>
                <a:cs typeface="Source Sans Pro"/>
              </a:rPr>
              <a:t>creating </a:t>
            </a:r>
            <a:r>
              <a:rPr dirty="0" sz="2000">
                <a:latin typeface="Source Sans Pro"/>
                <a:cs typeface="Source Sans Pro"/>
              </a:rPr>
              <a:t>entities</a:t>
            </a:r>
            <a:r>
              <a:rPr dirty="0" sz="2000" spc="-5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(JCEs),</a:t>
            </a:r>
            <a:r>
              <a:rPr dirty="0" sz="2000" spc="-5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any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person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entity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associated</a:t>
            </a:r>
            <a:r>
              <a:rPr dirty="0" sz="2000" spc="-6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with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these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entities</a:t>
            </a:r>
            <a:endParaRPr sz="2000">
              <a:latin typeface="Source Sans Pro"/>
              <a:cs typeface="Source Sans Pro"/>
            </a:endParaRPr>
          </a:p>
          <a:p>
            <a:pPr marL="697865" indent="-286385">
              <a:lnSpc>
                <a:spcPct val="100000"/>
              </a:lnSpc>
              <a:buFont typeface="Wingdings"/>
              <a:buChar char=""/>
              <a:tabLst>
                <a:tab pos="697865" algn="l"/>
              </a:tabLst>
            </a:pPr>
            <a:r>
              <a:rPr dirty="0" sz="2000">
                <a:latin typeface="Source Sans Pro"/>
                <a:cs typeface="Source Sans Pro"/>
              </a:rPr>
              <a:t>Members</a:t>
            </a:r>
            <a:r>
              <a:rPr dirty="0" sz="2000" spc="-4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of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Congress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and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Congressional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Staff</a:t>
            </a:r>
            <a:endParaRPr sz="2000">
              <a:latin typeface="Source Sans Pro"/>
              <a:cs typeface="Source Sans Pro"/>
            </a:endParaRPr>
          </a:p>
          <a:p>
            <a:pPr marL="697865" indent="-286385">
              <a:lnSpc>
                <a:spcPct val="100000"/>
              </a:lnSpc>
              <a:buFont typeface="Wingdings"/>
              <a:buChar char=""/>
              <a:tabLst>
                <a:tab pos="697865" algn="l"/>
              </a:tabLst>
            </a:pPr>
            <a:r>
              <a:rPr dirty="0" sz="2000">
                <a:latin typeface="Source Sans Pro"/>
                <a:cs typeface="Source Sans Pro"/>
              </a:rPr>
              <a:t>State</a:t>
            </a:r>
            <a:r>
              <a:rPr dirty="0" sz="2000" spc="-6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and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Local</a:t>
            </a:r>
            <a:r>
              <a:rPr dirty="0" sz="2000" spc="-5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Officials</a:t>
            </a:r>
            <a:endParaRPr sz="2000">
              <a:latin typeface="Source Sans Pro"/>
              <a:cs typeface="Source Sans Pro"/>
            </a:endParaRPr>
          </a:p>
          <a:p>
            <a:pPr marL="697865" indent="-286385">
              <a:lnSpc>
                <a:spcPct val="100000"/>
              </a:lnSpc>
              <a:buFont typeface="Wingdings"/>
              <a:buChar char=""/>
              <a:tabLst>
                <a:tab pos="697865" algn="l"/>
              </a:tabLst>
            </a:pPr>
            <a:r>
              <a:rPr dirty="0" sz="2000">
                <a:latin typeface="Source Sans Pro"/>
                <a:cs typeface="Source Sans Pro"/>
              </a:rPr>
              <a:t>Industry </a:t>
            </a:r>
            <a:r>
              <a:rPr dirty="0" sz="2000" spc="-10">
                <a:latin typeface="Source Sans Pro"/>
                <a:cs typeface="Source Sans Pro"/>
              </a:rPr>
              <a:t>Leaders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and</a:t>
            </a:r>
            <a:r>
              <a:rPr dirty="0" sz="2000" spc="-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Civic</a:t>
            </a:r>
            <a:r>
              <a:rPr dirty="0" sz="2000" spc="-10">
                <a:latin typeface="Source Sans Pro"/>
                <a:cs typeface="Source Sans Pro"/>
              </a:rPr>
              <a:t> Groups</a:t>
            </a:r>
            <a:endParaRPr sz="2000">
              <a:latin typeface="Source Sans Pro"/>
              <a:cs typeface="Source Sans Pro"/>
            </a:endParaRPr>
          </a:p>
          <a:p>
            <a:pPr marL="697865" indent="-286385">
              <a:lnSpc>
                <a:spcPct val="100000"/>
              </a:lnSpc>
              <a:buFont typeface="Wingdings"/>
              <a:buChar char=""/>
              <a:tabLst>
                <a:tab pos="697865" algn="l"/>
              </a:tabLst>
            </a:pPr>
            <a:r>
              <a:rPr dirty="0" sz="2000">
                <a:latin typeface="Source Sans Pro"/>
                <a:cs typeface="Source Sans Pro"/>
              </a:rPr>
              <a:t>Non-Profit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Entities</a:t>
            </a:r>
            <a:r>
              <a:rPr dirty="0" sz="2000" spc="-5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and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Business-Oriented</a:t>
            </a:r>
            <a:r>
              <a:rPr dirty="0" sz="2000" spc="-6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Interest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Groups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2109" y="1285900"/>
            <a:ext cx="7766684" cy="270764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spc="-20">
                <a:latin typeface="Source Sans Pro"/>
                <a:cs typeface="Source Sans Pro"/>
              </a:rPr>
              <a:t>Procedural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vs.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Substantive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Communications</a:t>
            </a:r>
            <a:endParaRPr sz="2200">
              <a:latin typeface="Source Sans Pro"/>
              <a:cs typeface="Source Sans Pro"/>
            </a:endParaRPr>
          </a:p>
          <a:p>
            <a:pPr marL="354965" marR="443865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spc="-10">
                <a:latin typeface="Source Sans Pro"/>
                <a:cs typeface="Source Sans Pro"/>
              </a:rPr>
              <a:t>Communication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with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EB-</a:t>
            </a:r>
            <a:r>
              <a:rPr dirty="0" sz="2200">
                <a:latin typeface="Source Sans Pro"/>
                <a:cs typeface="Source Sans Pro"/>
              </a:rPr>
              <a:t>5</a:t>
            </a:r>
            <a:r>
              <a:rPr dirty="0" sz="2200" spc="-20">
                <a:latin typeface="Source Sans Pro"/>
                <a:cs typeface="Source Sans Pro"/>
              </a:rPr>
              <a:t> Petitioners,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Applicants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Other Stakeholders</a:t>
            </a:r>
            <a:endParaRPr sz="2200">
              <a:latin typeface="Source Sans Pro"/>
              <a:cs typeface="Source Sans Pro"/>
            </a:endParaRPr>
          </a:p>
          <a:p>
            <a:pPr marL="354965" marR="508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spc="-10">
                <a:latin typeface="Source Sans Pro"/>
                <a:cs typeface="Source Sans Pro"/>
              </a:rPr>
              <a:t>Communications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with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Members</a:t>
            </a:r>
            <a:r>
              <a:rPr dirty="0" sz="2200" spc="3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Congress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Congressional Staffers</a:t>
            </a:r>
            <a:endParaRPr sz="2200">
              <a:latin typeface="Source Sans Pro"/>
              <a:cs typeface="Source Sans Pro"/>
            </a:endParaRPr>
          </a:p>
          <a:p>
            <a:pPr marL="354965" indent="-34226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spc="-10">
                <a:latin typeface="Source Sans Pro"/>
                <a:cs typeface="Source Sans Pro"/>
              </a:rPr>
              <a:t>Communications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with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Other</a:t>
            </a:r>
            <a:r>
              <a:rPr dirty="0" sz="2200" spc="-8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Elected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Officials</a:t>
            </a:r>
            <a:endParaRPr sz="2200">
              <a:latin typeface="Source Sans Pro"/>
              <a:cs typeface="Source Sans Pro"/>
            </a:endParaRPr>
          </a:p>
          <a:p>
            <a:pPr marL="354965" indent="-34226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spc="-10">
                <a:latin typeface="Source Sans Pro"/>
                <a:cs typeface="Source Sans Pro"/>
              </a:rPr>
              <a:t>Communications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with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White</a:t>
            </a:r>
            <a:r>
              <a:rPr dirty="0" sz="2200" spc="-8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House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Staff</a:t>
            </a:r>
            <a:endParaRPr sz="2200">
              <a:latin typeface="Source Sans Pro"/>
              <a:cs typeface="Source Sans Pro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PROCEDURES</a:t>
            </a:r>
            <a:r>
              <a:rPr dirty="0" sz="2400" spc="-45"/>
              <a:t> </a:t>
            </a:r>
            <a:r>
              <a:rPr dirty="0" sz="2400"/>
              <a:t>FOR</a:t>
            </a:r>
            <a:r>
              <a:rPr dirty="0" sz="2400" spc="-40"/>
              <a:t> </a:t>
            </a:r>
            <a:r>
              <a:rPr dirty="0" sz="2400" spc="-10"/>
              <a:t>STAKEHOLDER</a:t>
            </a:r>
            <a:r>
              <a:rPr dirty="0" sz="2400" spc="-60"/>
              <a:t> </a:t>
            </a:r>
            <a:r>
              <a:rPr dirty="0" sz="2400" spc="-10"/>
              <a:t>CONTACTS </a:t>
            </a:r>
            <a:r>
              <a:rPr dirty="0" sz="2400"/>
              <a:t>REGARDING</a:t>
            </a:r>
            <a:r>
              <a:rPr dirty="0" sz="2400" spc="-50"/>
              <a:t> </a:t>
            </a:r>
            <a:r>
              <a:rPr dirty="0" sz="2400"/>
              <a:t>SPECIFIC PETITIONS</a:t>
            </a:r>
            <a:r>
              <a:rPr dirty="0" sz="2400" spc="-20"/>
              <a:t> </a:t>
            </a:r>
            <a:r>
              <a:rPr dirty="0" sz="2400"/>
              <a:t>OR</a:t>
            </a:r>
            <a:r>
              <a:rPr dirty="0" sz="2400" spc="-20"/>
              <a:t> </a:t>
            </a:r>
            <a:r>
              <a:rPr dirty="0" sz="2400" spc="-10"/>
              <a:t>APPLICATIONS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PROCEDURES</a:t>
            </a:r>
            <a:r>
              <a:rPr dirty="0" sz="2400" spc="-45"/>
              <a:t> </a:t>
            </a:r>
            <a:r>
              <a:rPr dirty="0" sz="2400"/>
              <a:t>FOR</a:t>
            </a:r>
            <a:r>
              <a:rPr dirty="0" sz="2400" spc="-40"/>
              <a:t> </a:t>
            </a:r>
            <a:r>
              <a:rPr dirty="0" sz="2400" spc="-10"/>
              <a:t>STAKEHOLDER</a:t>
            </a:r>
            <a:r>
              <a:rPr dirty="0" sz="2400" spc="-60"/>
              <a:t> </a:t>
            </a:r>
            <a:r>
              <a:rPr dirty="0" sz="2400" spc="-10"/>
              <a:t>CONTACTS </a:t>
            </a:r>
            <a:r>
              <a:rPr dirty="0" sz="2400"/>
              <a:t>REGARDING</a:t>
            </a:r>
            <a:r>
              <a:rPr dirty="0" sz="2400" spc="-50"/>
              <a:t> </a:t>
            </a:r>
            <a:r>
              <a:rPr dirty="0" sz="2400"/>
              <a:t>SPECIFIC PETITIONS</a:t>
            </a:r>
            <a:r>
              <a:rPr dirty="0" sz="2400" spc="-20"/>
              <a:t> </a:t>
            </a:r>
            <a:r>
              <a:rPr dirty="0" sz="2400"/>
              <a:t>OR</a:t>
            </a:r>
            <a:r>
              <a:rPr dirty="0" sz="2400" spc="-20"/>
              <a:t> </a:t>
            </a:r>
            <a:r>
              <a:rPr dirty="0" sz="2400" spc="-10"/>
              <a:t>APPLICATIONS</a:t>
            </a:r>
            <a:endParaRPr sz="2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86258" y="1479740"/>
          <a:ext cx="8638540" cy="3361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4820"/>
                <a:gridCol w="4274820"/>
              </a:tblGrid>
              <a:tr h="5092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Source Sans Pro"/>
                          <a:cs typeface="Source Sans Pro"/>
                        </a:rPr>
                        <a:t>Procedural</a:t>
                      </a:r>
                      <a:endParaRPr sz="2400">
                        <a:latin typeface="Source Sans Pro"/>
                        <a:cs typeface="Source Sans Pr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Source Sans Pro"/>
                          <a:cs typeface="Source Sans Pro"/>
                        </a:rPr>
                        <a:t>Substantive</a:t>
                      </a:r>
                      <a:endParaRPr sz="2400">
                        <a:latin typeface="Source Sans Pro"/>
                        <a:cs typeface="Source Sans Pr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852420">
                <a:tc>
                  <a:txBody>
                    <a:bodyPr/>
                    <a:lstStyle/>
                    <a:p>
                      <a:pPr marL="90805" marR="1511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Source Sans Pro"/>
                          <a:cs typeface="Source Sans Pro"/>
                        </a:rPr>
                        <a:t>The</a:t>
                      </a:r>
                      <a:r>
                        <a:rPr dirty="0" sz="1800" spc="-35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 spc="-10">
                          <a:latin typeface="Source Sans Pro"/>
                          <a:cs typeface="Source Sans Pro"/>
                        </a:rPr>
                        <a:t>EB-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5</a:t>
                      </a:r>
                      <a:r>
                        <a:rPr dirty="0" sz="1800" spc="-2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Protocols</a:t>
                      </a:r>
                      <a:r>
                        <a:rPr dirty="0" sz="1800" spc="-5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do</a:t>
                      </a:r>
                      <a:r>
                        <a:rPr dirty="0" sz="1800" spc="-3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not</a:t>
                      </a:r>
                      <a:r>
                        <a:rPr dirty="0" sz="1800" spc="-1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change</a:t>
                      </a:r>
                      <a:r>
                        <a:rPr dirty="0" sz="1800" spc="-2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 spc="-25">
                          <a:latin typeface="Source Sans Pro"/>
                          <a:cs typeface="Source Sans Pro"/>
                        </a:rPr>
                        <a:t>any </a:t>
                      </a:r>
                      <a:r>
                        <a:rPr dirty="0" sz="1800" spc="-10">
                          <a:latin typeface="Source Sans Pro"/>
                          <a:cs typeface="Source Sans Pro"/>
                        </a:rPr>
                        <a:t>procedures,</a:t>
                      </a:r>
                      <a:r>
                        <a:rPr dirty="0" sz="1800" spc="-5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policies</a:t>
                      </a:r>
                      <a:r>
                        <a:rPr dirty="0" sz="1800" spc="-2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or</a:t>
                      </a:r>
                      <a:r>
                        <a:rPr dirty="0" sz="1800" spc="-35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protocols</a:t>
                      </a:r>
                      <a:r>
                        <a:rPr dirty="0" sz="1800" spc="-15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 spc="-10">
                          <a:latin typeface="Source Sans Pro"/>
                          <a:cs typeface="Source Sans Pro"/>
                        </a:rPr>
                        <a:t>currently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in</a:t>
                      </a:r>
                      <a:r>
                        <a:rPr dirty="0" sz="1800" spc="-2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place</a:t>
                      </a:r>
                      <a:r>
                        <a:rPr dirty="0" sz="1800" spc="-5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in</a:t>
                      </a:r>
                      <a:r>
                        <a:rPr dirty="0" sz="1800" spc="-2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USCIS</a:t>
                      </a:r>
                      <a:r>
                        <a:rPr dirty="0" sz="1800" spc="-2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or</a:t>
                      </a:r>
                      <a:r>
                        <a:rPr dirty="0" sz="1800" spc="-15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DHS</a:t>
                      </a:r>
                      <a:r>
                        <a:rPr dirty="0" sz="1800" spc="-15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for</a:t>
                      </a:r>
                      <a:r>
                        <a:rPr dirty="0" sz="1800" spc="-15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 spc="-10">
                          <a:latin typeface="Source Sans Pro"/>
                          <a:cs typeface="Source Sans Pro"/>
                        </a:rPr>
                        <a:t>routine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questions</a:t>
                      </a:r>
                      <a:r>
                        <a:rPr dirty="0" sz="1800" spc="-35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asked</a:t>
                      </a:r>
                      <a:r>
                        <a:rPr dirty="0" sz="1800" spc="-25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by</a:t>
                      </a:r>
                      <a:r>
                        <a:rPr dirty="0" sz="1800" spc="-10">
                          <a:latin typeface="Source Sans Pro"/>
                          <a:cs typeface="Source Sans Pro"/>
                        </a:rPr>
                        <a:t> EB-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5</a:t>
                      </a:r>
                      <a:r>
                        <a:rPr dirty="0" sz="1800" spc="-5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 spc="-10">
                          <a:latin typeface="Source Sans Pro"/>
                          <a:cs typeface="Source Sans Pro"/>
                        </a:rPr>
                        <a:t>stakeholders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involving</a:t>
                      </a:r>
                      <a:r>
                        <a:rPr dirty="0" sz="1800" spc="-2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 spc="-10">
                          <a:latin typeface="Source Sans Pro"/>
                          <a:cs typeface="Source Sans Pro"/>
                        </a:rPr>
                        <a:t>"procedural"</a:t>
                      </a:r>
                      <a:r>
                        <a:rPr dirty="0" sz="1800" spc="-25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matters</a:t>
                      </a:r>
                      <a:r>
                        <a:rPr dirty="0" sz="1800" spc="-3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in</a:t>
                      </a:r>
                      <a:r>
                        <a:rPr dirty="0" sz="1800" spc="-2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 spc="-10">
                          <a:latin typeface="Source Sans Pro"/>
                          <a:cs typeface="Source Sans Pro"/>
                        </a:rPr>
                        <a:t>EB-</a:t>
                      </a:r>
                      <a:r>
                        <a:rPr dirty="0" sz="1800" spc="-50">
                          <a:latin typeface="Source Sans Pro"/>
                          <a:cs typeface="Source Sans Pro"/>
                        </a:rPr>
                        <a:t>5 </a:t>
                      </a:r>
                      <a:r>
                        <a:rPr dirty="0" sz="1800" spc="-10">
                          <a:latin typeface="Source Sans Pro"/>
                          <a:cs typeface="Source Sans Pro"/>
                        </a:rPr>
                        <a:t>cases.</a:t>
                      </a:r>
                      <a:endParaRPr sz="1800">
                        <a:latin typeface="Source Sans Pro"/>
                        <a:cs typeface="Source Sans Pro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238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Source Sans Pro"/>
                          <a:cs typeface="Source Sans Pro"/>
                        </a:rPr>
                        <a:t>The</a:t>
                      </a:r>
                      <a:r>
                        <a:rPr dirty="0" sz="1800" spc="-4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 spc="-10">
                          <a:latin typeface="Source Sans Pro"/>
                          <a:cs typeface="Source Sans Pro"/>
                        </a:rPr>
                        <a:t>EB-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5</a:t>
                      </a:r>
                      <a:r>
                        <a:rPr dirty="0" sz="1800" spc="-3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Protocols</a:t>
                      </a:r>
                      <a:r>
                        <a:rPr dirty="0" sz="1800" spc="-10">
                          <a:latin typeface="Source Sans Pro"/>
                          <a:cs typeface="Source Sans Pro"/>
                        </a:rPr>
                        <a:t> require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memorialization</a:t>
                      </a:r>
                      <a:r>
                        <a:rPr dirty="0" sz="1800" spc="-5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and</a:t>
                      </a:r>
                      <a:r>
                        <a:rPr dirty="0" sz="1800" spc="-1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filing</a:t>
                      </a:r>
                      <a:r>
                        <a:rPr dirty="0" sz="1800" spc="-2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in</a:t>
                      </a:r>
                      <a:r>
                        <a:rPr dirty="0" sz="1800" spc="-2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the</a:t>
                      </a:r>
                      <a:r>
                        <a:rPr dirty="0" sz="1800" spc="-4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 spc="-10">
                          <a:latin typeface="Source Sans Pro"/>
                          <a:cs typeface="Source Sans Pro"/>
                        </a:rPr>
                        <a:t>relevant EB-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5</a:t>
                      </a:r>
                      <a:r>
                        <a:rPr dirty="0" sz="1800" spc="5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case</a:t>
                      </a:r>
                      <a:r>
                        <a:rPr dirty="0" sz="1800" spc="-15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file</a:t>
                      </a:r>
                      <a:r>
                        <a:rPr dirty="0" sz="1800" spc="-1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when</a:t>
                      </a:r>
                      <a:r>
                        <a:rPr dirty="0" sz="1800" spc="-25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otherwise</a:t>
                      </a:r>
                      <a:r>
                        <a:rPr dirty="0" sz="1800" spc="-35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not </a:t>
                      </a:r>
                      <a:r>
                        <a:rPr dirty="0" sz="1800" spc="-10">
                          <a:latin typeface="Source Sans Pro"/>
                          <a:cs typeface="Source Sans Pro"/>
                        </a:rPr>
                        <a:t>required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as</a:t>
                      </a:r>
                      <a:r>
                        <a:rPr dirty="0" sz="1800" spc="-15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a</a:t>
                      </a:r>
                      <a:r>
                        <a:rPr dirty="0" sz="1800" spc="-15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matter</a:t>
                      </a:r>
                      <a:r>
                        <a:rPr dirty="0" sz="1800" spc="-15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of</a:t>
                      </a:r>
                      <a:r>
                        <a:rPr dirty="0" sz="1800" spc="-15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>
                          <a:latin typeface="Source Sans Pro"/>
                          <a:cs typeface="Source Sans Pro"/>
                        </a:rPr>
                        <a:t>USCIS</a:t>
                      </a:r>
                      <a:r>
                        <a:rPr dirty="0" sz="1800" spc="-15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dirty="0" sz="1800" spc="-10">
                          <a:latin typeface="Source Sans Pro"/>
                          <a:cs typeface="Source Sans Pro"/>
                        </a:rPr>
                        <a:t>policy.</a:t>
                      </a:r>
                      <a:endParaRPr sz="1800">
                        <a:latin typeface="Source Sans Pro"/>
                        <a:cs typeface="Source Sans Pro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2109" y="1322811"/>
            <a:ext cx="8376920" cy="3286760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2400" spc="-10" b="1">
                <a:latin typeface="Source Sans Pro"/>
                <a:cs typeface="Source Sans Pro"/>
              </a:rPr>
              <a:t>Procedural</a:t>
            </a:r>
            <a:r>
              <a:rPr dirty="0" sz="2400" spc="-100" b="1">
                <a:latin typeface="Source Sans Pro"/>
                <a:cs typeface="Source Sans Pro"/>
              </a:rPr>
              <a:t> </a:t>
            </a:r>
            <a:r>
              <a:rPr dirty="0" sz="2400" spc="-10" b="1">
                <a:latin typeface="Source Sans Pro"/>
                <a:cs typeface="Source Sans Pro"/>
              </a:rPr>
              <a:t>Communications</a:t>
            </a:r>
            <a:endParaRPr sz="2400">
              <a:latin typeface="Source Sans Pro"/>
              <a:cs typeface="Source Sans Pro"/>
            </a:endParaRPr>
          </a:p>
          <a:p>
            <a:pPr marL="354965" marR="132715" indent="-34290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spc="-20">
                <a:latin typeface="Source Sans Pro"/>
                <a:cs typeface="Source Sans Pro"/>
              </a:rPr>
              <a:t>Procedural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communications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should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documented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consistent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with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procedures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established</a:t>
            </a:r>
            <a:r>
              <a:rPr dirty="0" sz="2200" spc="3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by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EB-</a:t>
            </a:r>
            <a:r>
              <a:rPr dirty="0" sz="2200">
                <a:latin typeface="Source Sans Pro"/>
                <a:cs typeface="Source Sans Pro"/>
              </a:rPr>
              <a:t>5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Protocols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for</a:t>
            </a:r>
            <a:r>
              <a:rPr dirty="0" sz="2200" spc="-2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USCIS Contact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Center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intake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process.</a:t>
            </a:r>
            <a:endParaRPr sz="2200">
              <a:latin typeface="Source Sans Pro"/>
              <a:cs typeface="Source Sans Pro"/>
            </a:endParaRPr>
          </a:p>
          <a:p>
            <a:pPr marL="354965" indent="-34226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spc="-20">
                <a:latin typeface="Source Sans Pro"/>
                <a:cs typeface="Source Sans Pro"/>
              </a:rPr>
              <a:t>Procedural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matters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include,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but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are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not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limited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to:</a:t>
            </a:r>
            <a:endParaRPr sz="2200">
              <a:latin typeface="Source Sans Pro"/>
              <a:cs typeface="Source Sans Pro"/>
            </a:endParaRPr>
          </a:p>
          <a:p>
            <a:pPr lvl="1" marL="755650" indent="-285750">
              <a:lnSpc>
                <a:spcPct val="100000"/>
              </a:lnSpc>
              <a:spcBef>
                <a:spcPts val="500"/>
              </a:spcBef>
              <a:buFont typeface="Courier New"/>
              <a:buChar char="o"/>
              <a:tabLst>
                <a:tab pos="755650" algn="l"/>
              </a:tabLst>
            </a:pPr>
            <a:r>
              <a:rPr dirty="0" sz="2000">
                <a:latin typeface="Source Sans Pro"/>
                <a:cs typeface="Source Sans Pro"/>
              </a:rPr>
              <a:t>The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manner</a:t>
            </a:r>
            <a:r>
              <a:rPr dirty="0" sz="2000" spc="-1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method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of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filing,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 spc="-25">
                <a:latin typeface="Source Sans Pro"/>
                <a:cs typeface="Source Sans Pro"/>
              </a:rPr>
              <a:t>or</a:t>
            </a:r>
            <a:endParaRPr sz="2000">
              <a:latin typeface="Source Sans Pro"/>
              <a:cs typeface="Source Sans Pro"/>
            </a:endParaRPr>
          </a:p>
          <a:p>
            <a:pPr lvl="1" marL="755015" marR="5080" indent="-285750">
              <a:lnSpc>
                <a:spcPct val="100000"/>
              </a:lnSpc>
              <a:spcBef>
                <a:spcPts val="480"/>
              </a:spcBef>
              <a:buFont typeface="Courier New"/>
              <a:buChar char="o"/>
              <a:tabLst>
                <a:tab pos="756285" algn="l"/>
              </a:tabLst>
            </a:pPr>
            <a:r>
              <a:rPr dirty="0" sz="2000">
                <a:latin typeface="Source Sans Pro"/>
                <a:cs typeface="Source Sans Pro"/>
              </a:rPr>
              <a:t>Providing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general</a:t>
            </a:r>
            <a:r>
              <a:rPr dirty="0" sz="2000" spc="-4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information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on</a:t>
            </a:r>
            <a:r>
              <a:rPr dirty="0" sz="2000" spc="-5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</a:t>
            </a:r>
            <a:r>
              <a:rPr dirty="0" sz="2000" spc="-4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processing,</a:t>
            </a:r>
            <a:r>
              <a:rPr dirty="0" sz="2000" spc="-5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appealing</a:t>
            </a:r>
            <a:r>
              <a:rPr dirty="0" sz="2000" spc="-7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fast- </a:t>
            </a:r>
            <a:r>
              <a:rPr dirty="0" sz="2000" spc="-10">
                <a:latin typeface="Source Sans Pro"/>
                <a:cs typeface="Source Sans Pro"/>
              </a:rPr>
              <a:t>	</a:t>
            </a:r>
            <a:r>
              <a:rPr dirty="0" sz="2000">
                <a:latin typeface="Source Sans Pro"/>
                <a:cs typeface="Source Sans Pro"/>
              </a:rPr>
              <a:t>tracking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(expediting)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of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individual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EB-</a:t>
            </a:r>
            <a:r>
              <a:rPr dirty="0" sz="2000">
                <a:latin typeface="Source Sans Pro"/>
                <a:cs typeface="Source Sans Pro"/>
              </a:rPr>
              <a:t>5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case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groups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of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similar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EB-</a:t>
            </a:r>
            <a:r>
              <a:rPr dirty="0" sz="2000" spc="-50">
                <a:latin typeface="Source Sans Pro"/>
                <a:cs typeface="Source Sans Pro"/>
              </a:rPr>
              <a:t>5 </a:t>
            </a:r>
            <a:r>
              <a:rPr dirty="0" sz="2000" spc="-50">
                <a:latin typeface="Source Sans Pro"/>
                <a:cs typeface="Source Sans Pro"/>
              </a:rPr>
              <a:t>	</a:t>
            </a:r>
            <a:r>
              <a:rPr dirty="0" sz="2000" spc="-10">
                <a:latin typeface="Source Sans Pro"/>
                <a:cs typeface="Source Sans Pro"/>
              </a:rPr>
              <a:t>cases.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PROCEDURES</a:t>
            </a:r>
            <a:r>
              <a:rPr dirty="0" sz="2400" spc="-45"/>
              <a:t> </a:t>
            </a:r>
            <a:r>
              <a:rPr dirty="0" sz="2400"/>
              <a:t>FOR</a:t>
            </a:r>
            <a:r>
              <a:rPr dirty="0" sz="2400" spc="-40"/>
              <a:t> </a:t>
            </a:r>
            <a:r>
              <a:rPr dirty="0" sz="2400" spc="-10"/>
              <a:t>STAKEHOLDER</a:t>
            </a:r>
            <a:r>
              <a:rPr dirty="0" sz="2400" spc="-60"/>
              <a:t> </a:t>
            </a:r>
            <a:r>
              <a:rPr dirty="0" sz="2400" spc="-10"/>
              <a:t>CONTACTS </a:t>
            </a:r>
            <a:r>
              <a:rPr dirty="0" sz="2400"/>
              <a:t>REGARDING</a:t>
            </a:r>
            <a:r>
              <a:rPr dirty="0" sz="2400" spc="-50"/>
              <a:t> </a:t>
            </a:r>
            <a:r>
              <a:rPr dirty="0" sz="2400"/>
              <a:t>SPECIFIC PETITIONS</a:t>
            </a:r>
            <a:r>
              <a:rPr dirty="0" sz="2400" spc="-20"/>
              <a:t> </a:t>
            </a:r>
            <a:r>
              <a:rPr dirty="0" sz="2400"/>
              <a:t>OR</a:t>
            </a:r>
            <a:r>
              <a:rPr dirty="0" sz="2400" spc="-20"/>
              <a:t> </a:t>
            </a:r>
            <a:r>
              <a:rPr dirty="0" sz="2400" spc="-10"/>
              <a:t>APPLICATIONS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59" y="1333881"/>
            <a:ext cx="8288655" cy="223583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400" spc="-10" b="1">
                <a:latin typeface="Source Sans Pro"/>
                <a:cs typeface="Source Sans Pro"/>
              </a:rPr>
              <a:t>Procedural</a:t>
            </a:r>
            <a:r>
              <a:rPr dirty="0" sz="2400" spc="-100" b="1">
                <a:latin typeface="Source Sans Pro"/>
                <a:cs typeface="Source Sans Pro"/>
              </a:rPr>
              <a:t> </a:t>
            </a:r>
            <a:r>
              <a:rPr dirty="0" sz="2400" spc="-10" b="1">
                <a:latin typeface="Source Sans Pro"/>
                <a:cs typeface="Source Sans Pro"/>
              </a:rPr>
              <a:t>Communications</a:t>
            </a:r>
            <a:endParaRPr sz="2400">
              <a:latin typeface="Source Sans Pro"/>
              <a:cs typeface="Source Sans Pro"/>
            </a:endParaRPr>
          </a:p>
          <a:p>
            <a:pPr marL="354965" indent="-342265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>
                <a:latin typeface="Source Sans Pro"/>
                <a:cs typeface="Source Sans Pro"/>
              </a:rPr>
              <a:t>Below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are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ways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stakeholders</a:t>
            </a:r>
            <a:r>
              <a:rPr dirty="0" sz="2000" spc="-6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can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contact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USCIS</a:t>
            </a:r>
            <a:r>
              <a:rPr dirty="0" sz="2000" spc="-4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about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EB-</a:t>
            </a:r>
            <a:r>
              <a:rPr dirty="0" sz="2000">
                <a:latin typeface="Source Sans Pro"/>
                <a:cs typeface="Source Sans Pro"/>
              </a:rPr>
              <a:t>5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cases:</a:t>
            </a:r>
            <a:endParaRPr sz="2000">
              <a:latin typeface="Source Sans Pro"/>
              <a:cs typeface="Source Sans Pro"/>
            </a:endParaRPr>
          </a:p>
          <a:p>
            <a:pPr lvl="1" marL="755015" indent="-285750">
              <a:lnSpc>
                <a:spcPct val="100000"/>
              </a:lnSpc>
              <a:spcBef>
                <a:spcPts val="395"/>
              </a:spcBef>
              <a:buClr>
                <a:srgbClr val="000000"/>
              </a:buClr>
              <a:buFont typeface="Courier New"/>
              <a:buChar char="o"/>
              <a:tabLst>
                <a:tab pos="755015" algn="l"/>
              </a:tabLst>
            </a:pPr>
            <a:r>
              <a:rPr dirty="0" u="sng" sz="2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2"/>
              </a:rPr>
              <a:t>USCIS.ImmigrantInvestorProgram@uscis.dhs.gov</a:t>
            </a:r>
            <a:endParaRPr sz="2000">
              <a:latin typeface="Source Sans Pro"/>
              <a:cs typeface="Source Sans Pro"/>
            </a:endParaRPr>
          </a:p>
          <a:p>
            <a:pPr lvl="1" marL="755650" indent="-285750">
              <a:lnSpc>
                <a:spcPct val="100000"/>
              </a:lnSpc>
              <a:spcBef>
                <a:spcPts val="409"/>
              </a:spcBef>
              <a:buFont typeface="Courier New"/>
              <a:buChar char="o"/>
              <a:tabLst>
                <a:tab pos="755650" algn="l"/>
              </a:tabLst>
            </a:pPr>
            <a:r>
              <a:rPr dirty="0" sz="2000">
                <a:latin typeface="Source Sans Pro"/>
                <a:cs typeface="Source Sans Pro"/>
              </a:rPr>
              <a:t>call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3"/>
              </a:rPr>
              <a:t>USCIS</a:t>
            </a:r>
            <a:r>
              <a:rPr dirty="0" u="sng" sz="20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3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3"/>
              </a:rPr>
              <a:t>Contact</a:t>
            </a:r>
            <a:r>
              <a:rPr dirty="0" u="sng" sz="20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3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3"/>
              </a:rPr>
              <a:t>Center</a:t>
            </a:r>
            <a:r>
              <a:rPr dirty="0" sz="2000" spc="-25">
                <a:solidFill>
                  <a:srgbClr val="0000FF"/>
                </a:solidFill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at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1-800-375-5283</a:t>
            </a:r>
            <a:r>
              <a:rPr dirty="0" sz="2000" spc="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TDD</a:t>
            </a:r>
            <a:r>
              <a:rPr dirty="0" sz="2000" spc="-4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1-800-767-</a:t>
            </a:r>
            <a:r>
              <a:rPr dirty="0" sz="2000" spc="-20">
                <a:latin typeface="Source Sans Pro"/>
                <a:cs typeface="Source Sans Pro"/>
              </a:rPr>
              <a:t>1833</a:t>
            </a:r>
            <a:endParaRPr sz="2000">
              <a:latin typeface="Source Sans Pro"/>
              <a:cs typeface="Source Sans Pro"/>
            </a:endParaRPr>
          </a:p>
          <a:p>
            <a:pPr lvl="1" marL="755650" indent="-285750">
              <a:lnSpc>
                <a:spcPct val="100000"/>
              </a:lnSpc>
              <a:spcBef>
                <a:spcPts val="395"/>
              </a:spcBef>
              <a:buFont typeface="Courier New"/>
              <a:buChar char="o"/>
              <a:tabLst>
                <a:tab pos="755650" algn="l"/>
              </a:tabLst>
            </a:pPr>
            <a:r>
              <a:rPr dirty="0" sz="2000">
                <a:latin typeface="Source Sans Pro"/>
                <a:cs typeface="Source Sans Pro"/>
              </a:rPr>
              <a:t>email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4"/>
              </a:rPr>
              <a:t>USCIS</a:t>
            </a:r>
            <a:r>
              <a:rPr dirty="0" u="sng" sz="20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4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4"/>
              </a:rPr>
              <a:t>Office</a:t>
            </a:r>
            <a:r>
              <a:rPr dirty="0" u="sng" sz="20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4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4"/>
              </a:rPr>
              <a:t>of</a:t>
            </a:r>
            <a:r>
              <a:rPr dirty="0" u="sng" sz="20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4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4"/>
              </a:rPr>
              <a:t>Public</a:t>
            </a:r>
            <a:r>
              <a:rPr dirty="0" u="sng" sz="20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4"/>
              </a:rPr>
              <a:t> </a:t>
            </a:r>
            <a:r>
              <a:rPr dirty="0" u="sng" sz="2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4"/>
              </a:rPr>
              <a:t>Engagement</a:t>
            </a:r>
            <a:endParaRPr sz="2000">
              <a:latin typeface="Source Sans Pro"/>
              <a:cs typeface="Source Sans Pro"/>
            </a:endParaRPr>
          </a:p>
          <a:p>
            <a:pPr lvl="1" marL="755650" indent="-285750">
              <a:lnSpc>
                <a:spcPct val="100000"/>
              </a:lnSpc>
              <a:spcBef>
                <a:spcPts val="395"/>
              </a:spcBef>
              <a:buFont typeface="Courier New"/>
              <a:buChar char="o"/>
              <a:tabLst>
                <a:tab pos="755650" algn="l"/>
              </a:tabLst>
            </a:pPr>
            <a:r>
              <a:rPr dirty="0" sz="2000">
                <a:latin typeface="Source Sans Pro"/>
                <a:cs typeface="Source Sans Pro"/>
              </a:rPr>
              <a:t>Office</a:t>
            </a:r>
            <a:r>
              <a:rPr dirty="0" sz="2000" spc="-6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of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</a:t>
            </a:r>
            <a:r>
              <a:rPr dirty="0" sz="2000" spc="-4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Citizenship</a:t>
            </a:r>
            <a:r>
              <a:rPr dirty="0" sz="2000" spc="-5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and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Immigration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Services</a:t>
            </a:r>
            <a:r>
              <a:rPr dirty="0" sz="2000" spc="-6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Ombudsman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PROCEDURES</a:t>
            </a:r>
            <a:r>
              <a:rPr dirty="0" sz="2400" spc="-45"/>
              <a:t> </a:t>
            </a:r>
            <a:r>
              <a:rPr dirty="0" sz="2400"/>
              <a:t>FOR</a:t>
            </a:r>
            <a:r>
              <a:rPr dirty="0" sz="2400" spc="-40"/>
              <a:t> </a:t>
            </a:r>
            <a:r>
              <a:rPr dirty="0" sz="2400" spc="-10"/>
              <a:t>STAKEHOLDER</a:t>
            </a:r>
            <a:r>
              <a:rPr dirty="0" sz="2400" spc="-60"/>
              <a:t> </a:t>
            </a:r>
            <a:r>
              <a:rPr dirty="0" sz="2400" spc="-10"/>
              <a:t>CONTACTS </a:t>
            </a:r>
            <a:r>
              <a:rPr dirty="0" sz="2400"/>
              <a:t>REGARDING</a:t>
            </a:r>
            <a:r>
              <a:rPr dirty="0" sz="2400" spc="-50"/>
              <a:t> </a:t>
            </a:r>
            <a:r>
              <a:rPr dirty="0" sz="2400"/>
              <a:t>SPECIFIC PETITIONS</a:t>
            </a:r>
            <a:r>
              <a:rPr dirty="0" sz="2400" spc="-20"/>
              <a:t> </a:t>
            </a:r>
            <a:r>
              <a:rPr dirty="0" sz="2400"/>
              <a:t>OR</a:t>
            </a:r>
            <a:r>
              <a:rPr dirty="0" sz="2400" spc="-20"/>
              <a:t> </a:t>
            </a:r>
            <a:r>
              <a:rPr dirty="0" sz="2400" spc="-10"/>
              <a:t>APPLICATIONS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97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2400" b="1">
                <a:latin typeface="Source Sans Pro"/>
                <a:cs typeface="Source Sans Pro"/>
              </a:rPr>
              <a:t>Substantive</a:t>
            </a:r>
            <a:r>
              <a:rPr dirty="0" sz="2400" spc="-80" b="1">
                <a:latin typeface="Source Sans Pro"/>
                <a:cs typeface="Source Sans Pro"/>
              </a:rPr>
              <a:t> </a:t>
            </a:r>
            <a:r>
              <a:rPr dirty="0" sz="2400" spc="-10" b="1">
                <a:latin typeface="Source Sans Pro"/>
                <a:cs typeface="Source Sans Pro"/>
              </a:rPr>
              <a:t>Communications</a:t>
            </a:r>
            <a:endParaRPr sz="2400">
              <a:latin typeface="Source Sans Pro"/>
              <a:cs typeface="Source Sans Pro"/>
            </a:endParaRPr>
          </a:p>
          <a:p>
            <a:pPr marL="355600" marR="656590" indent="-34290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Under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 spc="-20"/>
              <a:t>EB-</a:t>
            </a:r>
            <a:r>
              <a:rPr dirty="0"/>
              <a:t>5</a:t>
            </a:r>
            <a:r>
              <a:rPr dirty="0" spc="-15"/>
              <a:t> </a:t>
            </a:r>
            <a:r>
              <a:rPr dirty="0" spc="-20"/>
              <a:t>Protocols, </a:t>
            </a:r>
            <a:r>
              <a:rPr dirty="0" spc="-10"/>
              <a:t>substantive</a:t>
            </a:r>
            <a:r>
              <a:rPr dirty="0" spc="-35"/>
              <a:t> </a:t>
            </a:r>
            <a:r>
              <a:rPr dirty="0" spc="-20"/>
              <a:t>communications</a:t>
            </a:r>
            <a:r>
              <a:rPr dirty="0" spc="-10"/>
              <a:t> require memorialization</a:t>
            </a:r>
            <a:r>
              <a:rPr dirty="0" spc="-75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/>
              <a:t>filing</a:t>
            </a:r>
            <a:r>
              <a:rPr dirty="0" spc="-35"/>
              <a:t> </a:t>
            </a:r>
            <a:r>
              <a:rPr dirty="0"/>
              <a:t>in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 spc="-20"/>
              <a:t>EB-</a:t>
            </a:r>
            <a:r>
              <a:rPr dirty="0"/>
              <a:t>5</a:t>
            </a:r>
            <a:r>
              <a:rPr dirty="0" spc="-45"/>
              <a:t> </a:t>
            </a:r>
            <a:r>
              <a:rPr dirty="0"/>
              <a:t>case</a:t>
            </a:r>
            <a:r>
              <a:rPr dirty="0" spc="-25"/>
              <a:t> </a:t>
            </a:r>
            <a:r>
              <a:rPr dirty="0" spc="-20"/>
              <a:t>file.</a:t>
            </a:r>
          </a:p>
          <a:p>
            <a:pPr marL="355600" marR="508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pc="-10"/>
              <a:t>Substantive</a:t>
            </a:r>
            <a:r>
              <a:rPr dirty="0" spc="-55"/>
              <a:t> </a:t>
            </a:r>
            <a:r>
              <a:rPr dirty="0" spc="-10"/>
              <a:t>communications</a:t>
            </a:r>
            <a:r>
              <a:rPr dirty="0" spc="-30"/>
              <a:t> </a:t>
            </a:r>
            <a:r>
              <a:rPr dirty="0"/>
              <a:t>are</a:t>
            </a:r>
            <a:r>
              <a:rPr dirty="0" spc="-55"/>
              <a:t> </a:t>
            </a:r>
            <a:r>
              <a:rPr dirty="0" spc="-20"/>
              <a:t>interactions</a:t>
            </a:r>
            <a:r>
              <a:rPr dirty="0" spc="-55"/>
              <a:t> </a:t>
            </a:r>
            <a:r>
              <a:rPr dirty="0"/>
              <a:t>in</a:t>
            </a:r>
            <a:r>
              <a:rPr dirty="0" spc="-45"/>
              <a:t> </a:t>
            </a:r>
            <a:r>
              <a:rPr dirty="0"/>
              <a:t>which</a:t>
            </a:r>
            <a:r>
              <a:rPr dirty="0" spc="-30"/>
              <a:t> </a:t>
            </a:r>
            <a:r>
              <a:rPr dirty="0"/>
              <a:t>there</a:t>
            </a:r>
            <a:r>
              <a:rPr dirty="0" spc="-55"/>
              <a:t> </a:t>
            </a:r>
            <a:r>
              <a:rPr dirty="0"/>
              <a:t>is</a:t>
            </a:r>
            <a:r>
              <a:rPr dirty="0" spc="-45"/>
              <a:t> </a:t>
            </a:r>
            <a:r>
              <a:rPr dirty="0" spc="-50"/>
              <a:t>a </a:t>
            </a:r>
            <a:r>
              <a:rPr dirty="0" spc="-10"/>
              <a:t>discussion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/>
              <a:t>facts</a:t>
            </a:r>
            <a:r>
              <a:rPr dirty="0" spc="-20"/>
              <a:t> </a:t>
            </a:r>
            <a:r>
              <a:rPr dirty="0"/>
              <a:t>specific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an</a:t>
            </a:r>
            <a:r>
              <a:rPr dirty="0" spc="-40"/>
              <a:t> </a:t>
            </a:r>
            <a:r>
              <a:rPr dirty="0" spc="-20"/>
              <a:t>EB-</a:t>
            </a:r>
            <a:r>
              <a:rPr dirty="0"/>
              <a:t>5</a:t>
            </a:r>
            <a:r>
              <a:rPr dirty="0" spc="-40"/>
              <a:t> </a:t>
            </a:r>
            <a:r>
              <a:rPr dirty="0"/>
              <a:t>case.</a:t>
            </a:r>
            <a:r>
              <a:rPr dirty="0" spc="385"/>
              <a:t> </a:t>
            </a:r>
            <a:r>
              <a:rPr dirty="0"/>
              <a:t>In</a:t>
            </a:r>
            <a:r>
              <a:rPr dirty="0" spc="-30"/>
              <a:t> </a:t>
            </a:r>
            <a:r>
              <a:rPr dirty="0" spc="-25"/>
              <a:t>particular,</a:t>
            </a:r>
            <a:r>
              <a:rPr dirty="0" spc="-50"/>
              <a:t> </a:t>
            </a:r>
            <a:r>
              <a:rPr dirty="0" spc="-10"/>
              <a:t>substantive </a:t>
            </a:r>
            <a:r>
              <a:rPr dirty="0" spc="-20"/>
              <a:t>communications</a:t>
            </a:r>
            <a:r>
              <a:rPr dirty="0" spc="-35"/>
              <a:t> </a:t>
            </a:r>
            <a:r>
              <a:rPr dirty="0"/>
              <a:t>will</a:t>
            </a:r>
            <a:r>
              <a:rPr dirty="0" spc="-20"/>
              <a:t> </a:t>
            </a:r>
            <a:r>
              <a:rPr dirty="0"/>
              <a:t>also</a:t>
            </a:r>
            <a:r>
              <a:rPr dirty="0" spc="-40"/>
              <a:t> </a:t>
            </a:r>
            <a:r>
              <a:rPr dirty="0" spc="-10"/>
              <a:t>involve</a:t>
            </a:r>
            <a:r>
              <a:rPr dirty="0" spc="-25"/>
              <a:t> </a:t>
            </a:r>
            <a:r>
              <a:rPr dirty="0" spc="-10"/>
              <a:t>application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/>
              <a:t>DHS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 spc="-10"/>
              <a:t>USCIS </a:t>
            </a:r>
            <a:r>
              <a:rPr dirty="0"/>
              <a:t>policy</a:t>
            </a:r>
            <a:r>
              <a:rPr dirty="0" spc="-45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/>
              <a:t>these</a:t>
            </a:r>
            <a:r>
              <a:rPr dirty="0" spc="-55"/>
              <a:t> </a:t>
            </a:r>
            <a:r>
              <a:rPr dirty="0"/>
              <a:t>facts</a:t>
            </a:r>
            <a:r>
              <a:rPr dirty="0" spc="-30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 spc="-10"/>
              <a:t>processing</a:t>
            </a:r>
            <a:r>
              <a:rPr dirty="0" spc="-4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20"/>
              <a:t>EB-</a:t>
            </a:r>
            <a:r>
              <a:rPr dirty="0"/>
              <a:t>5</a:t>
            </a:r>
            <a:r>
              <a:rPr dirty="0" spc="-35"/>
              <a:t> </a:t>
            </a:r>
            <a:r>
              <a:rPr dirty="0" spc="-10"/>
              <a:t>petitions</a:t>
            </a:r>
            <a:r>
              <a:rPr dirty="0" spc="-55"/>
              <a:t> </a:t>
            </a:r>
            <a:r>
              <a:rPr dirty="0" spc="-25"/>
              <a:t>or </a:t>
            </a:r>
            <a:r>
              <a:rPr dirty="0" spc="-10"/>
              <a:t>applications,</a:t>
            </a:r>
            <a:r>
              <a:rPr dirty="0" spc="-70"/>
              <a:t> </a:t>
            </a:r>
            <a:r>
              <a:rPr dirty="0"/>
              <a:t>with</a:t>
            </a:r>
            <a:r>
              <a:rPr dirty="0" spc="-60"/>
              <a:t> </a:t>
            </a:r>
            <a:r>
              <a:rPr dirty="0"/>
              <a:t>a</a:t>
            </a:r>
            <a:r>
              <a:rPr dirty="0" spc="-45"/>
              <a:t> </a:t>
            </a:r>
            <a:r>
              <a:rPr dirty="0"/>
              <a:t>view</a:t>
            </a:r>
            <a:r>
              <a:rPr dirty="0" spc="-70"/>
              <a:t> </a:t>
            </a:r>
            <a:r>
              <a:rPr dirty="0" spc="-10"/>
              <a:t>toward</a:t>
            </a:r>
            <a:r>
              <a:rPr dirty="0" spc="-45"/>
              <a:t> </a:t>
            </a:r>
            <a:r>
              <a:rPr dirty="0" spc="-10"/>
              <a:t>impacting</a:t>
            </a:r>
            <a:r>
              <a:rPr dirty="0" spc="-65"/>
              <a:t> </a:t>
            </a:r>
            <a:r>
              <a:rPr dirty="0"/>
              <a:t>the</a:t>
            </a:r>
            <a:r>
              <a:rPr dirty="0" spc="-60"/>
              <a:t> </a:t>
            </a:r>
            <a:r>
              <a:rPr dirty="0"/>
              <a:t>facts</a:t>
            </a:r>
            <a:r>
              <a:rPr dirty="0" spc="-50"/>
              <a:t> </a:t>
            </a:r>
            <a:r>
              <a:rPr dirty="0" spc="-10"/>
              <a:t>considered</a:t>
            </a:r>
            <a:r>
              <a:rPr dirty="0" spc="-60"/>
              <a:t> </a:t>
            </a:r>
            <a:r>
              <a:rPr dirty="0" spc="-25"/>
              <a:t>and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 spc="-10"/>
              <a:t>adjudication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 spc="-10"/>
              <a:t>case.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PROCEDURES</a:t>
            </a:r>
            <a:r>
              <a:rPr dirty="0" sz="2400" spc="-45"/>
              <a:t> </a:t>
            </a:r>
            <a:r>
              <a:rPr dirty="0" sz="2400"/>
              <a:t>FOR</a:t>
            </a:r>
            <a:r>
              <a:rPr dirty="0" sz="2400" spc="-40"/>
              <a:t> </a:t>
            </a:r>
            <a:r>
              <a:rPr dirty="0" sz="2400" spc="-10"/>
              <a:t>STAKEHOLDER</a:t>
            </a:r>
            <a:r>
              <a:rPr dirty="0" sz="2400" spc="-60"/>
              <a:t> </a:t>
            </a:r>
            <a:r>
              <a:rPr dirty="0" sz="2400" spc="-10"/>
              <a:t>CONTACTS </a:t>
            </a:r>
            <a:r>
              <a:rPr dirty="0" sz="2400"/>
              <a:t>REGARDING</a:t>
            </a:r>
            <a:r>
              <a:rPr dirty="0" sz="2400" spc="-50"/>
              <a:t> </a:t>
            </a:r>
            <a:r>
              <a:rPr dirty="0" sz="2400"/>
              <a:t>SPECIFIC PETITIONS</a:t>
            </a:r>
            <a:r>
              <a:rPr dirty="0" sz="2400" spc="-20"/>
              <a:t> </a:t>
            </a:r>
            <a:r>
              <a:rPr dirty="0" sz="2400"/>
              <a:t>OR</a:t>
            </a:r>
            <a:r>
              <a:rPr dirty="0" sz="2400" spc="-20"/>
              <a:t> </a:t>
            </a:r>
            <a:r>
              <a:rPr dirty="0" sz="2400" spc="-10"/>
              <a:t>APPLICATIONS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2109" y="1277091"/>
            <a:ext cx="8168005" cy="1875155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2400" b="1">
                <a:latin typeface="Source Sans Pro"/>
                <a:cs typeface="Source Sans Pro"/>
              </a:rPr>
              <a:t>Substantive</a:t>
            </a:r>
            <a:r>
              <a:rPr dirty="0" sz="2400" spc="-7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Communications</a:t>
            </a:r>
            <a:r>
              <a:rPr dirty="0" sz="2400" spc="-5" b="1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(cont.)</a:t>
            </a:r>
            <a:endParaRPr sz="2400">
              <a:latin typeface="Source Sans Pro"/>
              <a:cs typeface="Source Sans Pro"/>
            </a:endParaRPr>
          </a:p>
          <a:p>
            <a:pPr marL="354965" marR="5080" indent="-34290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determination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1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whether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</a:t>
            </a:r>
            <a:r>
              <a:rPr dirty="0" sz="2200" spc="-1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communication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is</a:t>
            </a:r>
            <a:r>
              <a:rPr dirty="0" sz="2200" spc="-2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“substantive” </a:t>
            </a:r>
            <a:r>
              <a:rPr dirty="0" sz="2200">
                <a:latin typeface="Source Sans Pro"/>
                <a:cs typeface="Source Sans Pro"/>
              </a:rPr>
              <a:t>must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made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with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regard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whether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such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communication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has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the </a:t>
            </a:r>
            <a:r>
              <a:rPr dirty="0" sz="2200" spc="-10">
                <a:latin typeface="Source Sans Pro"/>
                <a:cs typeface="Source Sans Pro"/>
              </a:rPr>
              <a:t>likelihood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impacting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was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considered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adjudication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an </a:t>
            </a:r>
            <a:r>
              <a:rPr dirty="0" sz="2200" spc="-20">
                <a:latin typeface="Source Sans Pro"/>
                <a:cs typeface="Source Sans Pro"/>
              </a:rPr>
              <a:t>EB-</a:t>
            </a:r>
            <a:r>
              <a:rPr dirty="0" sz="2200">
                <a:latin typeface="Source Sans Pro"/>
                <a:cs typeface="Source Sans Pro"/>
              </a:rPr>
              <a:t>5</a:t>
            </a:r>
            <a:r>
              <a:rPr dirty="0" sz="2200" spc="-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application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petition.</a:t>
            </a:r>
            <a:endParaRPr sz="2200">
              <a:latin typeface="Source Sans Pro"/>
              <a:cs typeface="Source Sans Pro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PROCEDURES</a:t>
            </a:r>
            <a:r>
              <a:rPr dirty="0" sz="2400" spc="-45"/>
              <a:t> </a:t>
            </a:r>
            <a:r>
              <a:rPr dirty="0" sz="2400"/>
              <a:t>FOR</a:t>
            </a:r>
            <a:r>
              <a:rPr dirty="0" sz="2400" spc="-40"/>
              <a:t> </a:t>
            </a:r>
            <a:r>
              <a:rPr dirty="0" sz="2400" spc="-10"/>
              <a:t>STAKEHOLDER</a:t>
            </a:r>
            <a:r>
              <a:rPr dirty="0" sz="2400" spc="-60"/>
              <a:t> </a:t>
            </a:r>
            <a:r>
              <a:rPr dirty="0" sz="2400" spc="-10"/>
              <a:t>CONTACTS </a:t>
            </a:r>
            <a:r>
              <a:rPr dirty="0" sz="2400"/>
              <a:t>REGARDING</a:t>
            </a:r>
            <a:r>
              <a:rPr dirty="0" sz="2400" spc="-50"/>
              <a:t> </a:t>
            </a:r>
            <a:r>
              <a:rPr dirty="0" sz="2400"/>
              <a:t>SPECIFIC PETITIONS</a:t>
            </a:r>
            <a:r>
              <a:rPr dirty="0" sz="2400" spc="-20"/>
              <a:t> </a:t>
            </a:r>
            <a:r>
              <a:rPr dirty="0" sz="2400"/>
              <a:t>OR</a:t>
            </a:r>
            <a:r>
              <a:rPr dirty="0" sz="2400" spc="-20"/>
              <a:t> </a:t>
            </a:r>
            <a:r>
              <a:rPr dirty="0" sz="2400" spc="-10"/>
              <a:t>APPLICATIONS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97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90"/>
              </a:spcBef>
            </a:pPr>
            <a:r>
              <a:rPr dirty="0" sz="2400" b="1">
                <a:latin typeface="Source Sans Pro"/>
                <a:cs typeface="Source Sans Pro"/>
              </a:rPr>
              <a:t>Substantive</a:t>
            </a:r>
            <a:r>
              <a:rPr dirty="0" sz="2400" spc="-7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Communications</a:t>
            </a:r>
            <a:r>
              <a:rPr dirty="0" sz="2400" spc="-5" b="1">
                <a:latin typeface="Source Sans Pro"/>
                <a:cs typeface="Source Sans Pro"/>
              </a:rPr>
              <a:t> </a:t>
            </a:r>
            <a:r>
              <a:rPr dirty="0" sz="2400" spc="-10"/>
              <a:t>(cont.)</a:t>
            </a:r>
            <a:endParaRPr sz="2400">
              <a:latin typeface="Source Sans Pro"/>
              <a:cs typeface="Source Sans Pro"/>
            </a:endParaRPr>
          </a:p>
          <a:p>
            <a:pPr marL="336550" marR="5080" indent="-34290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36550" algn="l"/>
              </a:tabLst>
            </a:pPr>
            <a:r>
              <a:rPr dirty="0"/>
              <a:t>These</a:t>
            </a:r>
            <a:r>
              <a:rPr dirty="0" spc="-25"/>
              <a:t> </a:t>
            </a:r>
            <a:r>
              <a:rPr dirty="0" spc="-20"/>
              <a:t>"substantive"</a:t>
            </a:r>
            <a:r>
              <a:rPr dirty="0" spc="-25"/>
              <a:t> </a:t>
            </a:r>
            <a:r>
              <a:rPr dirty="0" spc="-20"/>
              <a:t>communications</a:t>
            </a:r>
            <a:r>
              <a:rPr dirty="0" spc="-25"/>
              <a:t> </a:t>
            </a:r>
            <a:r>
              <a:rPr dirty="0"/>
              <a:t>may</a:t>
            </a:r>
            <a:r>
              <a:rPr dirty="0" spc="-15"/>
              <a:t> </a:t>
            </a:r>
            <a:r>
              <a:rPr dirty="0"/>
              <a:t>also</a:t>
            </a:r>
            <a:r>
              <a:rPr dirty="0" spc="-25"/>
              <a:t> </a:t>
            </a:r>
            <a:r>
              <a:rPr dirty="0" spc="-10"/>
              <a:t>include</a:t>
            </a:r>
            <a:r>
              <a:rPr dirty="0" spc="550"/>
              <a:t> </a:t>
            </a:r>
            <a:r>
              <a:rPr dirty="0" spc="-20"/>
              <a:t>conversations</a:t>
            </a:r>
            <a:r>
              <a:rPr dirty="0" spc="-40"/>
              <a:t> </a:t>
            </a:r>
            <a:r>
              <a:rPr dirty="0"/>
              <a:t>with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-40"/>
              <a:t> </a:t>
            </a:r>
            <a:r>
              <a:rPr dirty="0" spc="-10"/>
              <a:t>stakeholder</a:t>
            </a:r>
            <a:r>
              <a:rPr dirty="0" spc="-60"/>
              <a:t> </a:t>
            </a:r>
            <a:r>
              <a:rPr dirty="0"/>
              <a:t>that</a:t>
            </a:r>
            <a:r>
              <a:rPr dirty="0" spc="-55"/>
              <a:t> </a:t>
            </a:r>
            <a:r>
              <a:rPr dirty="0"/>
              <a:t>include</a:t>
            </a:r>
            <a:r>
              <a:rPr dirty="0" spc="-35"/>
              <a:t> </a:t>
            </a:r>
            <a:r>
              <a:rPr dirty="0" spc="-10"/>
              <a:t>directing</a:t>
            </a:r>
            <a:r>
              <a:rPr dirty="0" spc="-45"/>
              <a:t> </a:t>
            </a:r>
            <a:r>
              <a:rPr dirty="0"/>
              <a:t>or</a:t>
            </a:r>
            <a:r>
              <a:rPr dirty="0" spc="-35"/>
              <a:t> </a:t>
            </a:r>
            <a:r>
              <a:rPr dirty="0" spc="-10"/>
              <a:t>pressuring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/>
              <a:t>senior</a:t>
            </a:r>
            <a:r>
              <a:rPr dirty="0" spc="-60"/>
              <a:t> </a:t>
            </a:r>
            <a:r>
              <a:rPr dirty="0"/>
              <a:t>official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55"/>
              <a:t> </a:t>
            </a:r>
            <a:r>
              <a:rPr dirty="0" spc="-10"/>
              <a:t>become</a:t>
            </a:r>
            <a:r>
              <a:rPr dirty="0" spc="-45"/>
              <a:t> </a:t>
            </a:r>
            <a:r>
              <a:rPr dirty="0" spc="-10"/>
              <a:t>involved</a:t>
            </a:r>
            <a:r>
              <a:rPr dirty="0" spc="-40"/>
              <a:t> </a:t>
            </a:r>
            <a:r>
              <a:rPr dirty="0"/>
              <a:t>in</a:t>
            </a:r>
            <a:r>
              <a:rPr dirty="0" spc="-55"/>
              <a:t> </a:t>
            </a:r>
            <a:r>
              <a:rPr dirty="0"/>
              <a:t>any</a:t>
            </a:r>
            <a:r>
              <a:rPr dirty="0" spc="-45"/>
              <a:t> </a:t>
            </a:r>
            <a:r>
              <a:rPr dirty="0"/>
              <a:t>aspect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 spc="-10"/>
              <a:t>processing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-45"/>
              <a:t> </a:t>
            </a:r>
            <a:r>
              <a:rPr dirty="0" spc="-10"/>
              <a:t>particular</a:t>
            </a:r>
            <a:r>
              <a:rPr dirty="0" spc="-55"/>
              <a:t> </a:t>
            </a:r>
            <a:r>
              <a:rPr dirty="0" spc="-20"/>
              <a:t>EB-</a:t>
            </a:r>
            <a:r>
              <a:rPr dirty="0"/>
              <a:t>5</a:t>
            </a:r>
            <a:r>
              <a:rPr dirty="0" spc="-50"/>
              <a:t> </a:t>
            </a:r>
            <a:r>
              <a:rPr dirty="0"/>
              <a:t>case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/>
              <a:t>that</a:t>
            </a:r>
            <a:r>
              <a:rPr dirty="0" spc="-55"/>
              <a:t> </a:t>
            </a:r>
            <a:r>
              <a:rPr dirty="0"/>
              <a:t>actually</a:t>
            </a:r>
            <a:r>
              <a:rPr dirty="0" spc="-55"/>
              <a:t> </a:t>
            </a:r>
            <a:r>
              <a:rPr dirty="0"/>
              <a:t>leads</a:t>
            </a:r>
            <a:r>
              <a:rPr dirty="0" spc="-45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/>
              <a:t>senior</a:t>
            </a:r>
            <a:r>
              <a:rPr dirty="0" spc="-55"/>
              <a:t> </a:t>
            </a:r>
            <a:r>
              <a:rPr dirty="0" spc="-10"/>
              <a:t>official's involvement</a:t>
            </a:r>
            <a:r>
              <a:rPr dirty="0" spc="-55"/>
              <a:t> </a:t>
            </a:r>
            <a:r>
              <a:rPr dirty="0"/>
              <a:t>in</a:t>
            </a:r>
            <a:r>
              <a:rPr dirty="0" spc="-45"/>
              <a:t> </a:t>
            </a:r>
            <a:r>
              <a:rPr dirty="0"/>
              <a:t>such</a:t>
            </a:r>
            <a:r>
              <a:rPr dirty="0" spc="-50"/>
              <a:t> </a:t>
            </a:r>
            <a:r>
              <a:rPr dirty="0"/>
              <a:t>case</a:t>
            </a:r>
            <a:r>
              <a:rPr dirty="0" spc="-45"/>
              <a:t> </a:t>
            </a:r>
            <a:r>
              <a:rPr dirty="0" spc="-10"/>
              <a:t>processing.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PROCEDURES</a:t>
            </a:r>
            <a:r>
              <a:rPr dirty="0" sz="2400" spc="-45"/>
              <a:t> </a:t>
            </a:r>
            <a:r>
              <a:rPr dirty="0" sz="2400"/>
              <a:t>FOR</a:t>
            </a:r>
            <a:r>
              <a:rPr dirty="0" sz="2400" spc="-40"/>
              <a:t> </a:t>
            </a:r>
            <a:r>
              <a:rPr dirty="0" sz="2400" spc="-10"/>
              <a:t>STAKEHOLDER</a:t>
            </a:r>
            <a:r>
              <a:rPr dirty="0" sz="2400" spc="-60"/>
              <a:t> </a:t>
            </a:r>
            <a:r>
              <a:rPr dirty="0" sz="2400" spc="-10"/>
              <a:t>CONTACTS </a:t>
            </a:r>
            <a:r>
              <a:rPr dirty="0" sz="2400"/>
              <a:t>REGARDING</a:t>
            </a:r>
            <a:r>
              <a:rPr dirty="0" sz="2400" spc="-50"/>
              <a:t> </a:t>
            </a:r>
            <a:r>
              <a:rPr dirty="0" sz="2400"/>
              <a:t>SPECIFIC PETITIONS</a:t>
            </a:r>
            <a:r>
              <a:rPr dirty="0" sz="2400" spc="-20"/>
              <a:t> </a:t>
            </a:r>
            <a:r>
              <a:rPr dirty="0" sz="2400"/>
              <a:t>OR</a:t>
            </a:r>
            <a:r>
              <a:rPr dirty="0" sz="2400" spc="-20"/>
              <a:t> </a:t>
            </a:r>
            <a:r>
              <a:rPr dirty="0" sz="2400" spc="-10"/>
              <a:t>APPLICATIONS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DISCLAIMER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This</a:t>
            </a:r>
            <a:r>
              <a:rPr dirty="0" sz="2400" spc="-35"/>
              <a:t> </a:t>
            </a:r>
            <a:r>
              <a:rPr dirty="0" sz="2400"/>
              <a:t>training</a:t>
            </a:r>
            <a:r>
              <a:rPr dirty="0" sz="2400" spc="-25"/>
              <a:t> </a:t>
            </a:r>
            <a:r>
              <a:rPr dirty="0" sz="2400"/>
              <a:t>module</a:t>
            </a:r>
            <a:r>
              <a:rPr dirty="0" sz="2400" spc="-30"/>
              <a:t> </a:t>
            </a:r>
            <a:r>
              <a:rPr dirty="0" sz="2400"/>
              <a:t>is</a:t>
            </a:r>
            <a:r>
              <a:rPr dirty="0" sz="2400" spc="-30"/>
              <a:t> </a:t>
            </a:r>
            <a:r>
              <a:rPr dirty="0" sz="2400"/>
              <a:t>intended</a:t>
            </a:r>
            <a:r>
              <a:rPr dirty="0" sz="2400" spc="-15"/>
              <a:t> </a:t>
            </a:r>
            <a:r>
              <a:rPr dirty="0" sz="2400"/>
              <a:t>solely</a:t>
            </a:r>
            <a:r>
              <a:rPr dirty="0" sz="2400" spc="-30"/>
              <a:t> </a:t>
            </a:r>
            <a:r>
              <a:rPr dirty="0" sz="2400"/>
              <a:t>for</a:t>
            </a:r>
            <a:r>
              <a:rPr dirty="0" sz="2400" spc="-15"/>
              <a:t> </a:t>
            </a:r>
            <a:r>
              <a:rPr dirty="0" sz="2400" spc="-10"/>
              <a:t>informational </a:t>
            </a:r>
            <a:r>
              <a:rPr dirty="0" sz="2400"/>
              <a:t>purposes.</a:t>
            </a:r>
            <a:r>
              <a:rPr dirty="0" sz="2400" spc="-20"/>
              <a:t> </a:t>
            </a:r>
            <a:r>
              <a:rPr dirty="0" sz="2400"/>
              <a:t>It</a:t>
            </a:r>
            <a:r>
              <a:rPr dirty="0" sz="2400" spc="-25"/>
              <a:t> </a:t>
            </a:r>
            <a:r>
              <a:rPr dirty="0" sz="2400"/>
              <a:t>is</a:t>
            </a:r>
            <a:r>
              <a:rPr dirty="0" sz="2400" spc="-15"/>
              <a:t> </a:t>
            </a:r>
            <a:r>
              <a:rPr dirty="0" sz="2400"/>
              <a:t>not intended</a:t>
            </a:r>
            <a:r>
              <a:rPr dirty="0" sz="2400" spc="5"/>
              <a:t> </a:t>
            </a:r>
            <a:r>
              <a:rPr dirty="0" sz="2400"/>
              <a:t>to,</a:t>
            </a:r>
            <a:r>
              <a:rPr dirty="0" sz="2400" spc="-5"/>
              <a:t> </a:t>
            </a:r>
            <a:r>
              <a:rPr dirty="0" sz="2400"/>
              <a:t>does</a:t>
            </a:r>
            <a:r>
              <a:rPr dirty="0" sz="2400" spc="-20"/>
              <a:t> </a:t>
            </a:r>
            <a:r>
              <a:rPr dirty="0" sz="2400"/>
              <a:t>not,</a:t>
            </a:r>
            <a:r>
              <a:rPr dirty="0" sz="2400" spc="-5"/>
              <a:t> </a:t>
            </a:r>
            <a:r>
              <a:rPr dirty="0" sz="2400"/>
              <a:t>and</a:t>
            </a:r>
            <a:r>
              <a:rPr dirty="0" sz="2400" spc="5"/>
              <a:t> </a:t>
            </a:r>
            <a:r>
              <a:rPr dirty="0" sz="2400"/>
              <a:t>may</a:t>
            </a:r>
            <a:r>
              <a:rPr dirty="0" sz="2400" spc="-10"/>
              <a:t> </a:t>
            </a:r>
            <a:r>
              <a:rPr dirty="0" sz="2400"/>
              <a:t>not be</a:t>
            </a:r>
            <a:r>
              <a:rPr dirty="0" sz="2400" spc="-10"/>
              <a:t> relied </a:t>
            </a:r>
            <a:r>
              <a:rPr dirty="0" sz="2400"/>
              <a:t>upon</a:t>
            </a:r>
            <a:r>
              <a:rPr dirty="0" sz="2400" spc="-40"/>
              <a:t> </a:t>
            </a:r>
            <a:r>
              <a:rPr dirty="0" sz="2400"/>
              <a:t>to</a:t>
            </a:r>
            <a:r>
              <a:rPr dirty="0" sz="2400" spc="-35"/>
              <a:t> </a:t>
            </a:r>
            <a:r>
              <a:rPr dirty="0" sz="2400"/>
              <a:t>create</a:t>
            </a:r>
            <a:r>
              <a:rPr dirty="0" sz="2400" spc="-20"/>
              <a:t> </a:t>
            </a:r>
            <a:r>
              <a:rPr dirty="0" sz="2400"/>
              <a:t>or</a:t>
            </a:r>
            <a:r>
              <a:rPr dirty="0" sz="2400" spc="-30"/>
              <a:t> </a:t>
            </a:r>
            <a:r>
              <a:rPr dirty="0" sz="2400"/>
              <a:t>confer</a:t>
            </a:r>
            <a:r>
              <a:rPr dirty="0" sz="2400" spc="-25"/>
              <a:t> </a:t>
            </a:r>
            <a:r>
              <a:rPr dirty="0" sz="2400"/>
              <a:t>any</a:t>
            </a:r>
            <a:r>
              <a:rPr dirty="0" sz="2400" spc="-25"/>
              <a:t> </a:t>
            </a:r>
            <a:r>
              <a:rPr dirty="0" sz="2400"/>
              <a:t>right(s)</a:t>
            </a:r>
            <a:r>
              <a:rPr dirty="0" sz="2400" spc="-50"/>
              <a:t> </a:t>
            </a:r>
            <a:r>
              <a:rPr dirty="0" sz="2400"/>
              <a:t>or</a:t>
            </a:r>
            <a:r>
              <a:rPr dirty="0" sz="2400" spc="-30"/>
              <a:t> </a:t>
            </a:r>
            <a:r>
              <a:rPr dirty="0" sz="2400"/>
              <a:t>benefit(s),</a:t>
            </a:r>
            <a:r>
              <a:rPr dirty="0" sz="2400" spc="-45"/>
              <a:t> </a:t>
            </a:r>
            <a:r>
              <a:rPr dirty="0" sz="2400"/>
              <a:t>substantive</a:t>
            </a:r>
            <a:r>
              <a:rPr dirty="0" sz="2400" spc="-45"/>
              <a:t> </a:t>
            </a:r>
            <a:r>
              <a:rPr dirty="0" sz="2400" spc="-25"/>
              <a:t>or </a:t>
            </a:r>
            <a:r>
              <a:rPr dirty="0" sz="2400" spc="-10"/>
              <a:t>procedural, enforceable</a:t>
            </a:r>
            <a:r>
              <a:rPr dirty="0" sz="2400" spc="15"/>
              <a:t> </a:t>
            </a:r>
            <a:r>
              <a:rPr dirty="0" sz="2400"/>
              <a:t>at</a:t>
            </a:r>
            <a:r>
              <a:rPr dirty="0" sz="2400" spc="-25"/>
              <a:t> </a:t>
            </a:r>
            <a:r>
              <a:rPr dirty="0" sz="2400"/>
              <a:t>law</a:t>
            </a:r>
            <a:r>
              <a:rPr dirty="0" sz="2400" spc="-15"/>
              <a:t> </a:t>
            </a:r>
            <a:r>
              <a:rPr dirty="0" sz="2400"/>
              <a:t>by</a:t>
            </a:r>
            <a:r>
              <a:rPr dirty="0" sz="2400" spc="-15"/>
              <a:t> </a:t>
            </a:r>
            <a:r>
              <a:rPr dirty="0" sz="2400"/>
              <a:t>any</a:t>
            </a:r>
            <a:r>
              <a:rPr dirty="0" sz="2400" spc="-15"/>
              <a:t> </a:t>
            </a:r>
            <a:r>
              <a:rPr dirty="0" sz="2400"/>
              <a:t>individual</a:t>
            </a:r>
            <a:r>
              <a:rPr dirty="0" sz="2400" spc="-10"/>
              <a:t> </a:t>
            </a:r>
            <a:r>
              <a:rPr dirty="0" sz="2400"/>
              <a:t>or</a:t>
            </a:r>
            <a:r>
              <a:rPr dirty="0" sz="2400" spc="-25"/>
              <a:t> </a:t>
            </a:r>
            <a:r>
              <a:rPr dirty="0" sz="2400"/>
              <a:t>other</a:t>
            </a:r>
            <a:r>
              <a:rPr dirty="0" sz="2400" spc="-20"/>
              <a:t> </a:t>
            </a:r>
            <a:r>
              <a:rPr dirty="0" sz="2400"/>
              <a:t>party </a:t>
            </a:r>
            <a:r>
              <a:rPr dirty="0" sz="2400" spc="-25"/>
              <a:t>in </a:t>
            </a:r>
            <a:r>
              <a:rPr dirty="0" sz="2400"/>
              <a:t>benefit</a:t>
            </a:r>
            <a:r>
              <a:rPr dirty="0" sz="2400" spc="-50"/>
              <a:t> </a:t>
            </a:r>
            <a:r>
              <a:rPr dirty="0" sz="2400"/>
              <a:t>applications</a:t>
            </a:r>
            <a:r>
              <a:rPr dirty="0" sz="2400" spc="-40"/>
              <a:t> </a:t>
            </a:r>
            <a:r>
              <a:rPr dirty="0" sz="2400"/>
              <a:t>before</a:t>
            </a:r>
            <a:r>
              <a:rPr dirty="0" sz="2400" spc="-35"/>
              <a:t> </a:t>
            </a:r>
            <a:r>
              <a:rPr dirty="0" sz="2400"/>
              <a:t>USCIS,</a:t>
            </a:r>
            <a:r>
              <a:rPr dirty="0" sz="2400" spc="-55"/>
              <a:t> </a:t>
            </a:r>
            <a:r>
              <a:rPr dirty="0" sz="2400"/>
              <a:t>in</a:t>
            </a:r>
            <a:r>
              <a:rPr dirty="0" sz="2400" spc="-55"/>
              <a:t> </a:t>
            </a:r>
            <a:r>
              <a:rPr dirty="0" sz="2400"/>
              <a:t>removal</a:t>
            </a:r>
            <a:r>
              <a:rPr dirty="0" sz="2400" spc="-45"/>
              <a:t> </a:t>
            </a:r>
            <a:r>
              <a:rPr dirty="0" sz="2400"/>
              <a:t>proceedings,</a:t>
            </a:r>
            <a:r>
              <a:rPr dirty="0" sz="2400" spc="-30"/>
              <a:t> </a:t>
            </a:r>
            <a:r>
              <a:rPr dirty="0" sz="2400" spc="-25"/>
              <a:t>in </a:t>
            </a:r>
            <a:r>
              <a:rPr dirty="0" sz="2400"/>
              <a:t>litigation</a:t>
            </a:r>
            <a:r>
              <a:rPr dirty="0" sz="2400" spc="-35"/>
              <a:t> </a:t>
            </a:r>
            <a:r>
              <a:rPr dirty="0" sz="2400"/>
              <a:t>with</a:t>
            </a:r>
            <a:r>
              <a:rPr dirty="0" sz="2400" spc="-35"/>
              <a:t> </a:t>
            </a:r>
            <a:r>
              <a:rPr dirty="0" sz="2400"/>
              <a:t>the</a:t>
            </a:r>
            <a:r>
              <a:rPr dirty="0" sz="2400" spc="-35"/>
              <a:t> </a:t>
            </a:r>
            <a:r>
              <a:rPr dirty="0" sz="2400"/>
              <a:t>United</a:t>
            </a:r>
            <a:r>
              <a:rPr dirty="0" sz="2400" spc="-15"/>
              <a:t> </a:t>
            </a:r>
            <a:r>
              <a:rPr dirty="0" sz="2400"/>
              <a:t>States,</a:t>
            </a:r>
            <a:r>
              <a:rPr dirty="0" sz="2400" spc="-30"/>
              <a:t> </a:t>
            </a:r>
            <a:r>
              <a:rPr dirty="0" sz="2400"/>
              <a:t>or</a:t>
            </a:r>
            <a:r>
              <a:rPr dirty="0" sz="2400" spc="-15"/>
              <a:t> </a:t>
            </a:r>
            <a:r>
              <a:rPr dirty="0" sz="2400"/>
              <a:t>in</a:t>
            </a:r>
            <a:r>
              <a:rPr dirty="0" sz="2400" spc="-20"/>
              <a:t> </a:t>
            </a:r>
            <a:r>
              <a:rPr dirty="0" sz="2400"/>
              <a:t>any</a:t>
            </a:r>
            <a:r>
              <a:rPr dirty="0" sz="2400" spc="-15"/>
              <a:t> </a:t>
            </a:r>
            <a:r>
              <a:rPr dirty="0" sz="2400"/>
              <a:t>other</a:t>
            </a:r>
            <a:r>
              <a:rPr dirty="0" sz="2400" spc="-30"/>
              <a:t> </a:t>
            </a:r>
            <a:r>
              <a:rPr dirty="0" sz="2400"/>
              <a:t>form</a:t>
            </a:r>
            <a:r>
              <a:rPr dirty="0" sz="2400" spc="-5"/>
              <a:t> </a:t>
            </a:r>
            <a:r>
              <a:rPr dirty="0" sz="2400"/>
              <a:t>or</a:t>
            </a:r>
            <a:r>
              <a:rPr dirty="0" sz="2400" spc="-10"/>
              <a:t> manner. </a:t>
            </a:r>
            <a:r>
              <a:rPr dirty="0" sz="2400"/>
              <a:t>This</a:t>
            </a:r>
            <a:r>
              <a:rPr dirty="0" sz="2400" spc="-45"/>
              <a:t> </a:t>
            </a:r>
            <a:r>
              <a:rPr dirty="0" sz="2400"/>
              <a:t>training</a:t>
            </a:r>
            <a:r>
              <a:rPr dirty="0" sz="2400" spc="-25"/>
              <a:t> </a:t>
            </a:r>
            <a:r>
              <a:rPr dirty="0" sz="2400"/>
              <a:t>module</a:t>
            </a:r>
            <a:r>
              <a:rPr dirty="0" sz="2400" spc="-30"/>
              <a:t> </a:t>
            </a:r>
            <a:r>
              <a:rPr dirty="0" sz="2400"/>
              <a:t>does</a:t>
            </a:r>
            <a:r>
              <a:rPr dirty="0" sz="2400" spc="-25"/>
              <a:t> </a:t>
            </a:r>
            <a:r>
              <a:rPr dirty="0" sz="2400"/>
              <a:t>not</a:t>
            </a:r>
            <a:r>
              <a:rPr dirty="0" sz="2400" spc="-20"/>
              <a:t> </a:t>
            </a:r>
            <a:r>
              <a:rPr dirty="0" sz="2400"/>
              <a:t>have</a:t>
            </a:r>
            <a:r>
              <a:rPr dirty="0" sz="2400" spc="-30"/>
              <a:t> </a:t>
            </a:r>
            <a:r>
              <a:rPr dirty="0" sz="2400"/>
              <a:t>the</a:t>
            </a:r>
            <a:r>
              <a:rPr dirty="0" sz="2400" spc="-50"/>
              <a:t> </a:t>
            </a:r>
            <a:r>
              <a:rPr dirty="0" sz="2400"/>
              <a:t>force</a:t>
            </a:r>
            <a:r>
              <a:rPr dirty="0" sz="2400" spc="-5"/>
              <a:t> </a:t>
            </a:r>
            <a:r>
              <a:rPr dirty="0" sz="2400"/>
              <a:t>of</a:t>
            </a:r>
            <a:r>
              <a:rPr dirty="0" sz="2400" spc="-30"/>
              <a:t> </a:t>
            </a:r>
            <a:r>
              <a:rPr dirty="0" sz="2400"/>
              <a:t>law,</a:t>
            </a:r>
            <a:r>
              <a:rPr dirty="0" sz="2400" spc="-35"/>
              <a:t> </a:t>
            </a:r>
            <a:r>
              <a:rPr dirty="0" sz="2400"/>
              <a:t>or</a:t>
            </a:r>
            <a:r>
              <a:rPr dirty="0" sz="2400" spc="-20"/>
              <a:t> </a:t>
            </a:r>
            <a:r>
              <a:rPr dirty="0" sz="2400"/>
              <a:t>of</a:t>
            </a:r>
            <a:r>
              <a:rPr dirty="0" sz="2400" spc="-30"/>
              <a:t> </a:t>
            </a:r>
            <a:r>
              <a:rPr dirty="0" sz="2400"/>
              <a:t>a</a:t>
            </a:r>
            <a:r>
              <a:rPr dirty="0" sz="2400" spc="-25"/>
              <a:t> DHS </a:t>
            </a:r>
            <a:r>
              <a:rPr dirty="0" sz="2400" spc="-10"/>
              <a:t>directive.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2109" y="1277091"/>
            <a:ext cx="8086725" cy="2609850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2400" b="1">
                <a:latin typeface="Source Sans Pro"/>
                <a:cs typeface="Source Sans Pro"/>
              </a:rPr>
              <a:t>Substantive</a:t>
            </a:r>
            <a:r>
              <a:rPr dirty="0" sz="2400" spc="-7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Communications</a:t>
            </a:r>
            <a:r>
              <a:rPr dirty="0" sz="2400" spc="-5" b="1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(cont.)</a:t>
            </a:r>
            <a:endParaRPr sz="2400">
              <a:latin typeface="Source Sans Pro"/>
              <a:cs typeface="Source Sans Pro"/>
            </a:endParaRPr>
          </a:p>
          <a:p>
            <a:pPr marL="354965" marR="542290" indent="-34290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spc="-10">
                <a:latin typeface="Source Sans Pro"/>
                <a:cs typeface="Source Sans Pro"/>
              </a:rPr>
              <a:t>Examples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substantive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communications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include,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but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are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not </a:t>
            </a:r>
            <a:r>
              <a:rPr dirty="0" sz="2200">
                <a:latin typeface="Source Sans Pro"/>
                <a:cs typeface="Source Sans Pro"/>
              </a:rPr>
              <a:t>limited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to,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communications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relating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to:</a:t>
            </a:r>
            <a:endParaRPr sz="2200">
              <a:latin typeface="Source Sans Pro"/>
              <a:cs typeface="Source Sans Pro"/>
            </a:endParaRPr>
          </a:p>
          <a:p>
            <a:pPr lvl="1" marL="755650" indent="-285750">
              <a:lnSpc>
                <a:spcPct val="100000"/>
              </a:lnSpc>
              <a:spcBef>
                <a:spcPts val="500"/>
              </a:spcBef>
              <a:buFont typeface="Courier New"/>
              <a:buChar char="o"/>
              <a:tabLst>
                <a:tab pos="755650" algn="l"/>
              </a:tabLst>
            </a:pPr>
            <a:r>
              <a:rPr dirty="0" sz="2000">
                <a:latin typeface="Source Sans Pro"/>
                <a:cs typeface="Source Sans Pro"/>
              </a:rPr>
              <a:t>Any</a:t>
            </a:r>
            <a:r>
              <a:rPr dirty="0" sz="2000" spc="-1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mandamus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case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other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litigation;</a:t>
            </a:r>
            <a:endParaRPr sz="2000">
              <a:latin typeface="Source Sans Pro"/>
              <a:cs typeface="Source Sans Pro"/>
            </a:endParaRPr>
          </a:p>
          <a:p>
            <a:pPr lvl="1" marL="755015" marR="5080" indent="-285750">
              <a:lnSpc>
                <a:spcPct val="100000"/>
              </a:lnSpc>
              <a:spcBef>
                <a:spcPts val="480"/>
              </a:spcBef>
              <a:buFont typeface="Courier New"/>
              <a:buChar char="o"/>
              <a:tabLst>
                <a:tab pos="756285" algn="l"/>
              </a:tabLst>
            </a:pPr>
            <a:r>
              <a:rPr dirty="0" sz="2000">
                <a:latin typeface="Source Sans Pro"/>
                <a:cs typeface="Source Sans Pro"/>
              </a:rPr>
              <a:t>Advocacy</a:t>
            </a:r>
            <a:r>
              <a:rPr dirty="0" sz="2000" spc="-4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letters</a:t>
            </a:r>
            <a:r>
              <a:rPr dirty="0" sz="2000" spc="-5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from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Congress,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congressional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staff</a:t>
            </a:r>
            <a:r>
              <a:rPr dirty="0" sz="2000" spc="-5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and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state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local </a:t>
            </a:r>
            <a:r>
              <a:rPr dirty="0" sz="2000" spc="-10">
                <a:latin typeface="Source Sans Pro"/>
                <a:cs typeface="Source Sans Pro"/>
              </a:rPr>
              <a:t>	</a:t>
            </a:r>
            <a:r>
              <a:rPr dirty="0" sz="2000">
                <a:latin typeface="Source Sans Pro"/>
                <a:cs typeface="Source Sans Pro"/>
              </a:rPr>
              <a:t>elected</a:t>
            </a:r>
            <a:r>
              <a:rPr dirty="0" sz="2000" spc="-7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officials;</a:t>
            </a:r>
            <a:endParaRPr sz="2000">
              <a:latin typeface="Source Sans Pro"/>
              <a:cs typeface="Source Sans Pro"/>
            </a:endParaRPr>
          </a:p>
          <a:p>
            <a:pPr lvl="1" marL="755650" indent="-285750">
              <a:lnSpc>
                <a:spcPct val="100000"/>
              </a:lnSpc>
              <a:spcBef>
                <a:spcPts val="480"/>
              </a:spcBef>
              <a:buFont typeface="Courier New"/>
              <a:buChar char="o"/>
              <a:tabLst>
                <a:tab pos="755650" algn="l"/>
              </a:tabLst>
            </a:pPr>
            <a:r>
              <a:rPr dirty="0" sz="2000">
                <a:latin typeface="Source Sans Pro"/>
                <a:cs typeface="Source Sans Pro"/>
              </a:rPr>
              <a:t>Any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communication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from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USCIS</a:t>
            </a:r>
            <a:r>
              <a:rPr dirty="0" sz="2000" spc="-5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Director’s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Office.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PROCEDURES</a:t>
            </a:r>
            <a:r>
              <a:rPr dirty="0" sz="2400" spc="-45"/>
              <a:t> </a:t>
            </a:r>
            <a:r>
              <a:rPr dirty="0" sz="2400"/>
              <a:t>FOR</a:t>
            </a:r>
            <a:r>
              <a:rPr dirty="0" sz="2400" spc="-40"/>
              <a:t> </a:t>
            </a:r>
            <a:r>
              <a:rPr dirty="0" sz="2400" spc="-10"/>
              <a:t>STAKEHOLDER</a:t>
            </a:r>
            <a:r>
              <a:rPr dirty="0" sz="2400" spc="-60"/>
              <a:t> </a:t>
            </a:r>
            <a:r>
              <a:rPr dirty="0" sz="2400" spc="-10"/>
              <a:t>CONTACTS </a:t>
            </a:r>
            <a:r>
              <a:rPr dirty="0" sz="2400"/>
              <a:t>REGARDING</a:t>
            </a:r>
            <a:r>
              <a:rPr dirty="0" sz="2400" spc="-50"/>
              <a:t> </a:t>
            </a:r>
            <a:r>
              <a:rPr dirty="0" sz="2400"/>
              <a:t>SPECIFIC PETITIONS</a:t>
            </a:r>
            <a:r>
              <a:rPr dirty="0" sz="2400" spc="-20"/>
              <a:t> </a:t>
            </a:r>
            <a:r>
              <a:rPr dirty="0" sz="2400"/>
              <a:t>OR</a:t>
            </a:r>
            <a:r>
              <a:rPr dirty="0" sz="2400" spc="-20"/>
              <a:t> </a:t>
            </a:r>
            <a:r>
              <a:rPr dirty="0" sz="2400" spc="-10"/>
              <a:t>APPLICATIONS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2109" y="1322811"/>
            <a:ext cx="7927975" cy="2680335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2400" b="1">
                <a:latin typeface="Source Sans Pro"/>
                <a:cs typeface="Source Sans Pro"/>
              </a:rPr>
              <a:t>Substantive</a:t>
            </a:r>
            <a:r>
              <a:rPr dirty="0" sz="2400" spc="-7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Communications</a:t>
            </a:r>
            <a:r>
              <a:rPr dirty="0" sz="2400" spc="-5" b="1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(cont.)</a:t>
            </a:r>
            <a:endParaRPr sz="2400">
              <a:latin typeface="Source Sans Pro"/>
              <a:cs typeface="Source Sans Pro"/>
            </a:endParaRPr>
          </a:p>
          <a:p>
            <a:pPr marL="812800" marR="349885" indent="-342900">
              <a:lnSpc>
                <a:spcPct val="100000"/>
              </a:lnSpc>
              <a:spcBef>
                <a:spcPts val="535"/>
              </a:spcBef>
              <a:buFont typeface="Courier New"/>
              <a:buChar char="o"/>
              <a:tabLst>
                <a:tab pos="812800" algn="l"/>
              </a:tabLst>
            </a:pPr>
            <a:r>
              <a:rPr dirty="0" sz="2200">
                <a:latin typeface="Source Sans Pro"/>
                <a:cs typeface="Source Sans Pro"/>
              </a:rPr>
              <a:t>Any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submission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offering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facts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for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consideration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the </a:t>
            </a:r>
            <a:r>
              <a:rPr dirty="0" sz="2200" spc="-10">
                <a:latin typeface="Source Sans Pro"/>
                <a:cs typeface="Source Sans Pro"/>
              </a:rPr>
              <a:t>adjudication;</a:t>
            </a:r>
            <a:endParaRPr sz="2200">
              <a:latin typeface="Source Sans Pro"/>
              <a:cs typeface="Source Sans Pro"/>
            </a:endParaRPr>
          </a:p>
          <a:p>
            <a:pPr marL="812800" marR="5080" indent="-342900">
              <a:lnSpc>
                <a:spcPct val="100000"/>
              </a:lnSpc>
              <a:spcBef>
                <a:spcPts val="530"/>
              </a:spcBef>
              <a:buFont typeface="Courier New"/>
              <a:buChar char="o"/>
              <a:tabLst>
                <a:tab pos="812800" algn="l"/>
              </a:tabLst>
            </a:pPr>
            <a:r>
              <a:rPr dirty="0" sz="2200">
                <a:latin typeface="Source Sans Pro"/>
                <a:cs typeface="Source Sans Pro"/>
              </a:rPr>
              <a:t>Any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case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that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requires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supervisory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intervention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processing </a:t>
            </a:r>
            <a:r>
              <a:rPr dirty="0" sz="2200">
                <a:latin typeface="Source Sans Pro"/>
                <a:cs typeface="Source Sans Pro"/>
              </a:rPr>
              <a:t>outside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normal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processing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flow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(such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as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request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to </a:t>
            </a:r>
            <a:r>
              <a:rPr dirty="0" sz="2200" spc="-10">
                <a:latin typeface="Source Sans Pro"/>
                <a:cs typeface="Source Sans Pro"/>
              </a:rPr>
              <a:t>expedite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adjudication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application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petition);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and</a:t>
            </a:r>
            <a:endParaRPr sz="2200">
              <a:latin typeface="Source Sans Pro"/>
              <a:cs typeface="Source Sans Pro"/>
            </a:endParaRPr>
          </a:p>
          <a:p>
            <a:pPr marL="812165" indent="-342265">
              <a:lnSpc>
                <a:spcPct val="100000"/>
              </a:lnSpc>
              <a:spcBef>
                <a:spcPts val="525"/>
              </a:spcBef>
              <a:buFont typeface="Courier New"/>
              <a:buChar char="o"/>
              <a:tabLst>
                <a:tab pos="812165" algn="l"/>
              </a:tabLst>
            </a:pPr>
            <a:r>
              <a:rPr dirty="0" sz="2200">
                <a:latin typeface="Source Sans Pro"/>
                <a:cs typeface="Source Sans Pro"/>
              </a:rPr>
              <a:t>Any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USCIS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Requests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for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Clarification.</a:t>
            </a:r>
            <a:endParaRPr sz="2200">
              <a:latin typeface="Source Sans Pro"/>
              <a:cs typeface="Source Sans Pro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PROCEDURES</a:t>
            </a:r>
            <a:r>
              <a:rPr dirty="0" sz="2400" spc="-45"/>
              <a:t> </a:t>
            </a:r>
            <a:r>
              <a:rPr dirty="0" sz="2400"/>
              <a:t>FOR</a:t>
            </a:r>
            <a:r>
              <a:rPr dirty="0" sz="2400" spc="-40"/>
              <a:t> </a:t>
            </a:r>
            <a:r>
              <a:rPr dirty="0" sz="2400" spc="-10"/>
              <a:t>STAKEHOLDER</a:t>
            </a:r>
            <a:r>
              <a:rPr dirty="0" sz="2400" spc="-60"/>
              <a:t> </a:t>
            </a:r>
            <a:r>
              <a:rPr dirty="0" sz="2400" spc="-10"/>
              <a:t>CONTACTS </a:t>
            </a:r>
            <a:r>
              <a:rPr dirty="0" sz="2400"/>
              <a:t>REGARDING</a:t>
            </a:r>
            <a:r>
              <a:rPr dirty="0" sz="2400" spc="-50"/>
              <a:t> </a:t>
            </a:r>
            <a:r>
              <a:rPr dirty="0" sz="2400"/>
              <a:t>SPECIFIC PETITIONS</a:t>
            </a:r>
            <a:r>
              <a:rPr dirty="0" sz="2400" spc="-20"/>
              <a:t> </a:t>
            </a:r>
            <a:r>
              <a:rPr dirty="0" sz="2400"/>
              <a:t>OR</a:t>
            </a:r>
            <a:r>
              <a:rPr dirty="0" sz="2400" spc="-20"/>
              <a:t> </a:t>
            </a:r>
            <a:r>
              <a:rPr dirty="0" sz="2400" spc="-10"/>
              <a:t>APPLICATIONS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2109" y="1338325"/>
            <a:ext cx="8387080" cy="3176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latin typeface="Source Sans Pro"/>
                <a:cs typeface="Source Sans Pro"/>
              </a:rPr>
              <a:t>Substantive</a:t>
            </a:r>
            <a:r>
              <a:rPr dirty="0" sz="2200" spc="-55" b="1">
                <a:latin typeface="Source Sans Pro"/>
                <a:cs typeface="Source Sans Pro"/>
              </a:rPr>
              <a:t> </a:t>
            </a:r>
            <a:r>
              <a:rPr dirty="0" sz="2200" spc="-10" b="1">
                <a:latin typeface="Source Sans Pro"/>
                <a:cs typeface="Source Sans Pro"/>
              </a:rPr>
              <a:t>Communications</a:t>
            </a:r>
            <a:r>
              <a:rPr dirty="0" sz="2200" spc="-35" b="1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(cont.)</a:t>
            </a:r>
            <a:endParaRPr sz="2200">
              <a:latin typeface="Source Sans Pro"/>
              <a:cs typeface="Source Sans Pro"/>
            </a:endParaRPr>
          </a:p>
          <a:p>
            <a:pPr marL="812800" marR="5080" indent="-342900">
              <a:lnSpc>
                <a:spcPts val="2110"/>
              </a:lnSpc>
              <a:spcBef>
                <a:spcPts val="509"/>
              </a:spcBef>
              <a:buFont typeface="Courier New"/>
              <a:buChar char="o"/>
              <a:tabLst>
                <a:tab pos="812800" algn="l"/>
              </a:tabLst>
            </a:pPr>
            <a:r>
              <a:rPr dirty="0" sz="2200">
                <a:latin typeface="Source Sans Pro"/>
                <a:cs typeface="Source Sans Pro"/>
              </a:rPr>
              <a:t>If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you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staff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member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receive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EB-</a:t>
            </a:r>
            <a:r>
              <a:rPr dirty="0" sz="2200">
                <a:latin typeface="Source Sans Pro"/>
                <a:cs typeface="Source Sans Pro"/>
              </a:rPr>
              <a:t>5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inquiry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from stakeholders,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petitioners,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applicants,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entities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seeking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benefits </a:t>
            </a:r>
            <a:r>
              <a:rPr dirty="0" sz="2200">
                <a:latin typeface="Source Sans Pro"/>
                <a:cs typeface="Source Sans Pro"/>
              </a:rPr>
              <a:t>under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immigrant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visa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program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who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may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advocating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for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an </a:t>
            </a:r>
            <a:r>
              <a:rPr dirty="0" sz="2200">
                <a:latin typeface="Source Sans Pro"/>
                <a:cs typeface="Source Sans Pro"/>
              </a:rPr>
              <a:t>action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on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specific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case,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legal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interpretation,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policy change,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please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forward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inquiry</a:t>
            </a:r>
            <a:endParaRPr sz="2200">
              <a:latin typeface="Source Sans Pro"/>
              <a:cs typeface="Source Sans Pro"/>
            </a:endParaRPr>
          </a:p>
          <a:p>
            <a:pPr marL="812800">
              <a:lnSpc>
                <a:spcPts val="2140"/>
              </a:lnSpc>
            </a:pP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u="sng" sz="2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2"/>
              </a:rPr>
              <a:t>uscis.immigrantinvestorprogram@uscis.dhs.gov</a:t>
            </a:r>
            <a:r>
              <a:rPr dirty="0" sz="2200" spc="-10">
                <a:latin typeface="Source Sans Pro"/>
                <a:cs typeface="Source Sans Pro"/>
              </a:rPr>
              <a:t>.</a:t>
            </a:r>
            <a:endParaRPr sz="2200">
              <a:latin typeface="Source Sans Pro"/>
              <a:cs typeface="Source Sans Pro"/>
            </a:endParaRPr>
          </a:p>
          <a:p>
            <a:pPr marL="812800" marR="629285" indent="-342900">
              <a:lnSpc>
                <a:spcPts val="2110"/>
              </a:lnSpc>
              <a:spcBef>
                <a:spcPts val="509"/>
              </a:spcBef>
              <a:buFont typeface="Courier New"/>
              <a:buChar char="o"/>
              <a:tabLst>
                <a:tab pos="812800" algn="l"/>
              </a:tabLst>
            </a:pPr>
            <a:r>
              <a:rPr dirty="0" sz="2200">
                <a:latin typeface="Source Sans Pro"/>
                <a:cs typeface="Source Sans Pro"/>
              </a:rPr>
              <a:t>Do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not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use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this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email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send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routine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questions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that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USCIS contact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centers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receive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about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status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cases,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unless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the </a:t>
            </a:r>
            <a:r>
              <a:rPr dirty="0" sz="2200">
                <a:latin typeface="Source Sans Pro"/>
                <a:cs typeface="Source Sans Pro"/>
              </a:rPr>
              <a:t>inquiry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advocates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for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action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on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specific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case,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legal </a:t>
            </a:r>
            <a:r>
              <a:rPr dirty="0" sz="2200" spc="-20">
                <a:latin typeface="Source Sans Pro"/>
                <a:cs typeface="Source Sans Pro"/>
              </a:rPr>
              <a:t>interpretation,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</a:t>
            </a:r>
            <a:r>
              <a:rPr dirty="0" sz="2200" spc="-1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policy</a:t>
            </a:r>
            <a:r>
              <a:rPr dirty="0" sz="2200" spc="-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change.</a:t>
            </a:r>
            <a:endParaRPr sz="2200">
              <a:latin typeface="Source Sans Pro"/>
              <a:cs typeface="Source Sans Pro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PROCEDURES</a:t>
            </a:r>
            <a:r>
              <a:rPr dirty="0" sz="2400" spc="-45"/>
              <a:t> </a:t>
            </a:r>
            <a:r>
              <a:rPr dirty="0" sz="2400"/>
              <a:t>FOR</a:t>
            </a:r>
            <a:r>
              <a:rPr dirty="0" sz="2400" spc="-40"/>
              <a:t> </a:t>
            </a:r>
            <a:r>
              <a:rPr dirty="0" sz="2400" spc="-10"/>
              <a:t>STAKEHOLDER</a:t>
            </a:r>
            <a:r>
              <a:rPr dirty="0" sz="2400" spc="-60"/>
              <a:t> </a:t>
            </a:r>
            <a:r>
              <a:rPr dirty="0" sz="2400" spc="-10"/>
              <a:t>CONTACTS </a:t>
            </a:r>
            <a:r>
              <a:rPr dirty="0" sz="2400"/>
              <a:t>REGARDING</a:t>
            </a:r>
            <a:r>
              <a:rPr dirty="0" sz="2400" spc="-50"/>
              <a:t> </a:t>
            </a:r>
            <a:r>
              <a:rPr dirty="0" sz="2400"/>
              <a:t>SPECIFIC PETITIONS</a:t>
            </a:r>
            <a:r>
              <a:rPr dirty="0" sz="2400" spc="-20"/>
              <a:t> </a:t>
            </a:r>
            <a:r>
              <a:rPr dirty="0" sz="2400"/>
              <a:t>OR</a:t>
            </a:r>
            <a:r>
              <a:rPr dirty="0" sz="2400" spc="-20"/>
              <a:t> </a:t>
            </a:r>
            <a:r>
              <a:rPr dirty="0" sz="2400" spc="-10"/>
              <a:t>APPLICATIONS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04441" y="2099564"/>
            <a:ext cx="612648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45844" marR="5080" indent="-1033780">
              <a:lnSpc>
                <a:spcPct val="100000"/>
              </a:lnSpc>
              <a:spcBef>
                <a:spcPts val="100"/>
              </a:spcBef>
            </a:pPr>
            <a:r>
              <a:rPr dirty="0" sz="2400" spc="-45">
                <a:latin typeface="Source Sans Pro"/>
                <a:cs typeface="Source Sans Pro"/>
              </a:rPr>
              <a:t>To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view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examples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procedural</a:t>
            </a:r>
            <a:r>
              <a:rPr dirty="0" sz="2400" spc="-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and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substantive </a:t>
            </a:r>
            <a:r>
              <a:rPr dirty="0" sz="2400">
                <a:latin typeface="Source Sans Pro"/>
                <a:cs typeface="Source Sans Pro"/>
              </a:rPr>
              <a:t>communications,</a:t>
            </a:r>
            <a:r>
              <a:rPr dirty="0" sz="2400" spc="-7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see</a:t>
            </a:r>
            <a:r>
              <a:rPr dirty="0" sz="2400" spc="-7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appendix.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PROCEDURES</a:t>
            </a:r>
            <a:r>
              <a:rPr dirty="0" sz="2400" spc="-45"/>
              <a:t> </a:t>
            </a:r>
            <a:r>
              <a:rPr dirty="0" sz="2400"/>
              <a:t>FOR</a:t>
            </a:r>
            <a:r>
              <a:rPr dirty="0" sz="2400" spc="-40"/>
              <a:t> </a:t>
            </a:r>
            <a:r>
              <a:rPr dirty="0" sz="2400" spc="-10"/>
              <a:t>STAKEHOLDER</a:t>
            </a:r>
            <a:r>
              <a:rPr dirty="0" sz="2400" spc="-60"/>
              <a:t> </a:t>
            </a:r>
            <a:r>
              <a:rPr dirty="0" sz="2400" spc="-10"/>
              <a:t>CONTACTS </a:t>
            </a:r>
            <a:r>
              <a:rPr dirty="0" sz="2400"/>
              <a:t>REGARDING</a:t>
            </a:r>
            <a:r>
              <a:rPr dirty="0" sz="2400" spc="-50"/>
              <a:t> </a:t>
            </a:r>
            <a:r>
              <a:rPr dirty="0" sz="2400"/>
              <a:t>SPECIFIC PETITIONS</a:t>
            </a:r>
            <a:r>
              <a:rPr dirty="0" sz="2400" spc="-20"/>
              <a:t> </a:t>
            </a:r>
            <a:r>
              <a:rPr dirty="0" sz="2400"/>
              <a:t>OR</a:t>
            </a:r>
            <a:r>
              <a:rPr dirty="0" sz="2400" spc="-20"/>
              <a:t> </a:t>
            </a:r>
            <a:r>
              <a:rPr dirty="0" sz="2400" spc="-10"/>
              <a:t>APPLICATIONS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2109" y="1306321"/>
            <a:ext cx="8302625" cy="2501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8300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Source Sans Pro"/>
                <a:cs typeface="Source Sans Pro"/>
              </a:rPr>
              <a:t>Contacts</a:t>
            </a:r>
            <a:r>
              <a:rPr dirty="0" sz="2400" spc="1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with</a:t>
            </a:r>
            <a:r>
              <a:rPr dirty="0" sz="2400" spc="-15" b="1">
                <a:latin typeface="Source Sans Pro"/>
                <a:cs typeface="Source Sans Pro"/>
              </a:rPr>
              <a:t> </a:t>
            </a:r>
            <a:r>
              <a:rPr dirty="0" sz="2400" spc="-10" b="1">
                <a:latin typeface="Source Sans Pro"/>
                <a:cs typeface="Source Sans Pro"/>
              </a:rPr>
              <a:t>EB-</a:t>
            </a:r>
            <a:r>
              <a:rPr dirty="0" sz="2400" b="1">
                <a:latin typeface="Source Sans Pro"/>
                <a:cs typeface="Source Sans Pro"/>
              </a:rPr>
              <a:t>5</a:t>
            </a:r>
            <a:r>
              <a:rPr dirty="0" sz="2400" spc="-20" b="1">
                <a:latin typeface="Source Sans Pro"/>
                <a:cs typeface="Source Sans Pro"/>
              </a:rPr>
              <a:t> </a:t>
            </a:r>
            <a:r>
              <a:rPr dirty="0" sz="2400" spc="-10" b="1">
                <a:latin typeface="Source Sans Pro"/>
                <a:cs typeface="Source Sans Pro"/>
              </a:rPr>
              <a:t>Petitioners,</a:t>
            </a:r>
            <a:r>
              <a:rPr dirty="0" sz="2400" spc="-2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Applicants</a:t>
            </a:r>
            <a:r>
              <a:rPr dirty="0" sz="2400" spc="-1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and</a:t>
            </a:r>
            <a:r>
              <a:rPr dirty="0" sz="2400" spc="-5" b="1">
                <a:latin typeface="Source Sans Pro"/>
                <a:cs typeface="Source Sans Pro"/>
              </a:rPr>
              <a:t> </a:t>
            </a:r>
            <a:r>
              <a:rPr dirty="0" sz="2400" spc="-10" b="1">
                <a:latin typeface="Source Sans Pro"/>
                <a:cs typeface="Source Sans Pro"/>
              </a:rPr>
              <a:t>Other Stakeholders</a:t>
            </a:r>
            <a:endParaRPr sz="2400">
              <a:latin typeface="Source Sans Pro"/>
              <a:cs typeface="Source Sans Pro"/>
            </a:endParaRPr>
          </a:p>
          <a:p>
            <a:pPr marL="354965" marR="5080" indent="-34290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spc="-10">
                <a:latin typeface="Source Sans Pro"/>
                <a:cs typeface="Source Sans Pro"/>
              </a:rPr>
              <a:t>Contacts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from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stakeholders</a:t>
            </a:r>
            <a:r>
              <a:rPr dirty="0" sz="2200" spc="-9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should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come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through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USCIS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Contact Center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intake</a:t>
            </a:r>
            <a:r>
              <a:rPr dirty="0" sz="2200" spc="-8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process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previously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mentioned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through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established </a:t>
            </a:r>
            <a:r>
              <a:rPr dirty="0" sz="2200">
                <a:latin typeface="Source Sans Pro"/>
                <a:cs typeface="Source Sans Pro"/>
              </a:rPr>
              <a:t>policies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relevant</a:t>
            </a:r>
            <a:r>
              <a:rPr dirty="0" sz="2200" spc="-8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office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(e.g.,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USCIS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Immigrant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Investor Program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Office,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Office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Citizenship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Immigration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Services Ombudsman)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so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that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contacts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can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be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tracked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documented.</a:t>
            </a:r>
            <a:endParaRPr sz="2200">
              <a:latin typeface="Source Sans Pro"/>
              <a:cs typeface="Source Sans Pro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PROCEDURES</a:t>
            </a:r>
            <a:r>
              <a:rPr dirty="0" sz="2400" spc="-45"/>
              <a:t> </a:t>
            </a:r>
            <a:r>
              <a:rPr dirty="0" sz="2400"/>
              <a:t>FOR</a:t>
            </a:r>
            <a:r>
              <a:rPr dirty="0" sz="2400" spc="-40"/>
              <a:t> </a:t>
            </a:r>
            <a:r>
              <a:rPr dirty="0" sz="2400" spc="-10"/>
              <a:t>STAKEHOLDER</a:t>
            </a:r>
            <a:r>
              <a:rPr dirty="0" sz="2400" spc="-60"/>
              <a:t> </a:t>
            </a:r>
            <a:r>
              <a:rPr dirty="0" sz="2400" spc="-10"/>
              <a:t>CONTACTS </a:t>
            </a:r>
            <a:r>
              <a:rPr dirty="0" sz="2400"/>
              <a:t>REGARDING</a:t>
            </a:r>
            <a:r>
              <a:rPr dirty="0" sz="2400" spc="-50"/>
              <a:t> </a:t>
            </a:r>
            <a:r>
              <a:rPr dirty="0" sz="2400"/>
              <a:t>SPECIFIC PETITIONS</a:t>
            </a:r>
            <a:r>
              <a:rPr dirty="0" sz="2400" spc="-20"/>
              <a:t> </a:t>
            </a:r>
            <a:r>
              <a:rPr dirty="0" sz="2400"/>
              <a:t>OR</a:t>
            </a:r>
            <a:r>
              <a:rPr dirty="0" sz="2400" spc="-20"/>
              <a:t> </a:t>
            </a:r>
            <a:r>
              <a:rPr dirty="0" sz="2400" spc="-10"/>
              <a:t>APPLICATIONS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2109" y="1352041"/>
            <a:ext cx="8359775" cy="2165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4015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Source Sans Pro"/>
                <a:cs typeface="Source Sans Pro"/>
              </a:rPr>
              <a:t>Contacts</a:t>
            </a:r>
            <a:r>
              <a:rPr dirty="0" sz="2400" spc="1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with</a:t>
            </a:r>
            <a:r>
              <a:rPr dirty="0" sz="2400" spc="-15" b="1">
                <a:latin typeface="Source Sans Pro"/>
                <a:cs typeface="Source Sans Pro"/>
              </a:rPr>
              <a:t> </a:t>
            </a:r>
            <a:r>
              <a:rPr dirty="0" sz="2400" spc="-10" b="1">
                <a:latin typeface="Source Sans Pro"/>
                <a:cs typeface="Source Sans Pro"/>
              </a:rPr>
              <a:t>EB-</a:t>
            </a:r>
            <a:r>
              <a:rPr dirty="0" sz="2400" b="1">
                <a:latin typeface="Source Sans Pro"/>
                <a:cs typeface="Source Sans Pro"/>
              </a:rPr>
              <a:t>5</a:t>
            </a:r>
            <a:r>
              <a:rPr dirty="0" sz="2400" spc="-20" b="1">
                <a:latin typeface="Source Sans Pro"/>
                <a:cs typeface="Source Sans Pro"/>
              </a:rPr>
              <a:t> </a:t>
            </a:r>
            <a:r>
              <a:rPr dirty="0" sz="2400" spc="-10" b="1">
                <a:latin typeface="Source Sans Pro"/>
                <a:cs typeface="Source Sans Pro"/>
              </a:rPr>
              <a:t>Petitioners,</a:t>
            </a:r>
            <a:r>
              <a:rPr dirty="0" sz="2400" spc="-2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Applicants</a:t>
            </a:r>
            <a:r>
              <a:rPr dirty="0" sz="2400" spc="-1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and</a:t>
            </a:r>
            <a:r>
              <a:rPr dirty="0" sz="2400" spc="-5" b="1">
                <a:latin typeface="Source Sans Pro"/>
                <a:cs typeface="Source Sans Pro"/>
              </a:rPr>
              <a:t> </a:t>
            </a:r>
            <a:r>
              <a:rPr dirty="0" sz="2400" spc="-10" b="1">
                <a:latin typeface="Source Sans Pro"/>
                <a:cs typeface="Source Sans Pro"/>
              </a:rPr>
              <a:t>Other Stakeholders</a:t>
            </a:r>
            <a:endParaRPr sz="2400">
              <a:latin typeface="Source Sans Pro"/>
              <a:cs typeface="Source Sans Pro"/>
            </a:endParaRPr>
          </a:p>
          <a:p>
            <a:pPr marL="355600" marR="5080" indent="-34290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latin typeface="Source Sans Pro"/>
                <a:cs typeface="Source Sans Pro"/>
              </a:rPr>
              <a:t>Any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 b="1">
                <a:latin typeface="Source Sans Pro"/>
                <a:cs typeface="Source Sans Pro"/>
              </a:rPr>
              <a:t>substantive</a:t>
            </a:r>
            <a:r>
              <a:rPr dirty="0" sz="2200" spc="-55" b="1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telephonic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communication,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virtual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communication, in-</a:t>
            </a:r>
            <a:r>
              <a:rPr dirty="0" sz="2200">
                <a:latin typeface="Source Sans Pro"/>
                <a:cs typeface="Source Sans Pro"/>
              </a:rPr>
              <a:t>person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meetings,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non-</a:t>
            </a:r>
            <a:r>
              <a:rPr dirty="0" sz="2200" spc="-10">
                <a:latin typeface="Source Sans Pro"/>
                <a:cs typeface="Source Sans Pro"/>
              </a:rPr>
              <a:t>written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communications </a:t>
            </a:r>
            <a:r>
              <a:rPr dirty="0" sz="2200">
                <a:latin typeface="Source Sans Pro"/>
                <a:cs typeface="Source Sans Pro"/>
              </a:rPr>
              <a:t>must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be </a:t>
            </a:r>
            <a:r>
              <a:rPr dirty="0" sz="2200" spc="-10">
                <a:latin typeface="Source Sans Pro"/>
                <a:cs typeface="Source Sans Pro"/>
              </a:rPr>
              <a:t>documented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(for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example,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transcribed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into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written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statement), printed,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placed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relevant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case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file.</a:t>
            </a:r>
            <a:endParaRPr sz="2200">
              <a:latin typeface="Source Sans Pro"/>
              <a:cs typeface="Source Sans Pro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PROCEDURES</a:t>
            </a:r>
            <a:r>
              <a:rPr dirty="0" sz="2400" spc="-45"/>
              <a:t> </a:t>
            </a:r>
            <a:r>
              <a:rPr dirty="0" sz="2400"/>
              <a:t>FOR</a:t>
            </a:r>
            <a:r>
              <a:rPr dirty="0" sz="2400" spc="-40"/>
              <a:t> </a:t>
            </a:r>
            <a:r>
              <a:rPr dirty="0" sz="2400" spc="-10"/>
              <a:t>STAKEHOLDER</a:t>
            </a:r>
            <a:r>
              <a:rPr dirty="0" sz="2400" spc="-60"/>
              <a:t> </a:t>
            </a:r>
            <a:r>
              <a:rPr dirty="0" sz="2400" spc="-10"/>
              <a:t>CONTACTS </a:t>
            </a:r>
            <a:r>
              <a:rPr dirty="0" sz="2400"/>
              <a:t>REGARDING</a:t>
            </a:r>
            <a:r>
              <a:rPr dirty="0" sz="2400" spc="-50"/>
              <a:t> </a:t>
            </a:r>
            <a:r>
              <a:rPr dirty="0" sz="2400"/>
              <a:t>SPECIFIC PETITIONS</a:t>
            </a:r>
            <a:r>
              <a:rPr dirty="0" sz="2400" spc="-20"/>
              <a:t> </a:t>
            </a:r>
            <a:r>
              <a:rPr dirty="0" sz="2400"/>
              <a:t>OR</a:t>
            </a:r>
            <a:r>
              <a:rPr dirty="0" sz="2400" spc="-20"/>
              <a:t> </a:t>
            </a:r>
            <a:r>
              <a:rPr dirty="0" sz="2400" spc="-10"/>
              <a:t>APPLICATIONS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2109" y="1368531"/>
            <a:ext cx="8280400" cy="2613025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2400" b="1">
                <a:latin typeface="Source Sans Pro"/>
                <a:cs typeface="Source Sans Pro"/>
              </a:rPr>
              <a:t>Contacts</a:t>
            </a:r>
            <a:r>
              <a:rPr dirty="0" sz="2400" spc="-2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with</a:t>
            </a:r>
            <a:r>
              <a:rPr dirty="0" sz="2400" spc="-3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members</a:t>
            </a:r>
            <a:r>
              <a:rPr dirty="0" sz="2400" spc="-5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of</a:t>
            </a:r>
            <a:r>
              <a:rPr dirty="0" sz="2400" spc="-3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Congress</a:t>
            </a:r>
            <a:r>
              <a:rPr dirty="0" sz="2400" spc="-4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and</a:t>
            </a:r>
            <a:r>
              <a:rPr dirty="0" sz="2400" spc="-2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congressional</a:t>
            </a:r>
            <a:r>
              <a:rPr dirty="0" sz="2400" spc="-10" b="1">
                <a:latin typeface="Source Sans Pro"/>
                <a:cs typeface="Source Sans Pro"/>
              </a:rPr>
              <a:t> staff</a:t>
            </a:r>
            <a:endParaRPr sz="2400">
              <a:latin typeface="Source Sans Pro"/>
              <a:cs typeface="Source Sans Pro"/>
            </a:endParaRPr>
          </a:p>
          <a:p>
            <a:pPr marL="354965" marR="5080" indent="-34290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spc="-10">
                <a:latin typeface="Source Sans Pro"/>
                <a:cs typeface="Source Sans Pro"/>
              </a:rPr>
              <a:t>Substantive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written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contacts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questions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must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be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processed </a:t>
            </a:r>
            <a:r>
              <a:rPr dirty="0" sz="2200" spc="-20">
                <a:latin typeface="Source Sans Pro"/>
                <a:cs typeface="Source Sans Pro"/>
              </a:rPr>
              <a:t>according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established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Office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Legislative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Intergovernmental Affairs</a:t>
            </a:r>
            <a:r>
              <a:rPr dirty="0" sz="2200" spc="-8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procedures.</a:t>
            </a:r>
            <a:endParaRPr sz="2200">
              <a:latin typeface="Source Sans Pro"/>
              <a:cs typeface="Source Sans Pro"/>
            </a:endParaRPr>
          </a:p>
          <a:p>
            <a:pPr marL="354965" marR="328295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spc="-10">
                <a:latin typeface="Source Sans Pro"/>
                <a:cs typeface="Source Sans Pro"/>
              </a:rPr>
              <a:t>Congressional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advocacy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letters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(e.g.,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letter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support,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targeted employment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area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letter)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will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be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deemed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substantive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must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be </a:t>
            </a:r>
            <a:r>
              <a:rPr dirty="0" sz="2200" spc="-10">
                <a:latin typeface="Source Sans Pro"/>
                <a:cs typeface="Source Sans Pro"/>
              </a:rPr>
              <a:t>placed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relevant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case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file.</a:t>
            </a:r>
            <a:endParaRPr sz="2200">
              <a:latin typeface="Source Sans Pro"/>
              <a:cs typeface="Source Sans Pro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PROCEDURES</a:t>
            </a:r>
            <a:r>
              <a:rPr dirty="0" sz="2400" spc="-45"/>
              <a:t> </a:t>
            </a:r>
            <a:r>
              <a:rPr dirty="0" sz="2400"/>
              <a:t>FOR</a:t>
            </a:r>
            <a:r>
              <a:rPr dirty="0" sz="2400" spc="-40"/>
              <a:t> </a:t>
            </a:r>
            <a:r>
              <a:rPr dirty="0" sz="2400" spc="-10"/>
              <a:t>STAKEHOLDER</a:t>
            </a:r>
            <a:r>
              <a:rPr dirty="0" sz="2400" spc="-60"/>
              <a:t> </a:t>
            </a:r>
            <a:r>
              <a:rPr dirty="0" sz="2400" spc="-10"/>
              <a:t>CONTACTS </a:t>
            </a:r>
            <a:r>
              <a:rPr dirty="0" sz="2400"/>
              <a:t>REGARDING</a:t>
            </a:r>
            <a:r>
              <a:rPr dirty="0" sz="2400" spc="-50"/>
              <a:t> </a:t>
            </a:r>
            <a:r>
              <a:rPr dirty="0" sz="2400"/>
              <a:t>SPECIFIC PETITIONS</a:t>
            </a:r>
            <a:r>
              <a:rPr dirty="0" sz="2400" spc="-20"/>
              <a:t> </a:t>
            </a:r>
            <a:r>
              <a:rPr dirty="0" sz="2400"/>
              <a:t>OR</a:t>
            </a:r>
            <a:r>
              <a:rPr dirty="0" sz="2400" spc="-20"/>
              <a:t> </a:t>
            </a:r>
            <a:r>
              <a:rPr dirty="0" sz="2400" spc="-10"/>
              <a:t>APPLICATIONS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2109" y="1277091"/>
            <a:ext cx="8045450" cy="1942464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2400" b="1">
                <a:latin typeface="Source Sans Pro"/>
                <a:cs typeface="Source Sans Pro"/>
              </a:rPr>
              <a:t>Contacts</a:t>
            </a:r>
            <a:r>
              <a:rPr dirty="0" sz="2400" spc="-2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with</a:t>
            </a:r>
            <a:r>
              <a:rPr dirty="0" sz="2400" spc="-3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members</a:t>
            </a:r>
            <a:r>
              <a:rPr dirty="0" sz="2400" spc="-5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of</a:t>
            </a:r>
            <a:r>
              <a:rPr dirty="0" sz="2400" spc="-3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Congress</a:t>
            </a:r>
            <a:r>
              <a:rPr dirty="0" sz="2400" spc="-4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and</a:t>
            </a:r>
            <a:r>
              <a:rPr dirty="0" sz="2400" spc="-2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congressional</a:t>
            </a:r>
            <a:r>
              <a:rPr dirty="0" sz="2400" spc="-10" b="1">
                <a:latin typeface="Source Sans Pro"/>
                <a:cs typeface="Source Sans Pro"/>
              </a:rPr>
              <a:t> staff</a:t>
            </a:r>
            <a:endParaRPr sz="2400">
              <a:latin typeface="Source Sans Pro"/>
              <a:cs typeface="Source Sans Pro"/>
            </a:endParaRPr>
          </a:p>
          <a:p>
            <a:pPr marL="355600" marR="294005" indent="-34290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spc="-25">
                <a:latin typeface="Source Sans Pro"/>
                <a:cs typeface="Source Sans Pro"/>
              </a:rPr>
              <a:t>Non-</a:t>
            </a:r>
            <a:r>
              <a:rPr dirty="0" sz="2200" spc="-10">
                <a:latin typeface="Source Sans Pro"/>
                <a:cs typeface="Source Sans Pro"/>
              </a:rPr>
              <a:t>substantive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communications</a:t>
            </a:r>
            <a:r>
              <a:rPr dirty="0" sz="2200" spc="-1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must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be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tracked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according</a:t>
            </a:r>
            <a:r>
              <a:rPr dirty="0" sz="2200" spc="-5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to </a:t>
            </a:r>
            <a:r>
              <a:rPr dirty="0" sz="2200" spc="-10">
                <a:latin typeface="Source Sans Pro"/>
                <a:cs typeface="Source Sans Pro"/>
              </a:rPr>
              <a:t>Office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Legislative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Intergovernmental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Affairs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procedures.</a:t>
            </a:r>
            <a:endParaRPr sz="2200">
              <a:latin typeface="Source Sans Pro"/>
              <a:cs typeface="Source Sans Pro"/>
            </a:endParaRPr>
          </a:p>
          <a:p>
            <a:pPr marL="354965" marR="635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>
                <a:latin typeface="Source Sans Pro"/>
                <a:cs typeface="Source Sans Pro"/>
              </a:rPr>
              <a:t>Oral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communications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from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Congress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staff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should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be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referred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to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Office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Legislative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Intergovernmental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Affairs.</a:t>
            </a:r>
            <a:endParaRPr sz="2200">
              <a:latin typeface="Source Sans Pro"/>
              <a:cs typeface="Source Sans Pro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PROCEDURES</a:t>
            </a:r>
            <a:r>
              <a:rPr dirty="0" sz="2400" spc="-45"/>
              <a:t> </a:t>
            </a:r>
            <a:r>
              <a:rPr dirty="0" sz="2400"/>
              <a:t>FOR</a:t>
            </a:r>
            <a:r>
              <a:rPr dirty="0" sz="2400" spc="-40"/>
              <a:t> </a:t>
            </a:r>
            <a:r>
              <a:rPr dirty="0" sz="2400" spc="-10"/>
              <a:t>STAKEHOLDER</a:t>
            </a:r>
            <a:r>
              <a:rPr dirty="0" sz="2400" spc="-60"/>
              <a:t> </a:t>
            </a:r>
            <a:r>
              <a:rPr dirty="0" sz="2400" spc="-10"/>
              <a:t>CONTACTS </a:t>
            </a:r>
            <a:r>
              <a:rPr dirty="0" sz="2400"/>
              <a:t>REGARDING</a:t>
            </a:r>
            <a:r>
              <a:rPr dirty="0" sz="2400" spc="-50"/>
              <a:t> </a:t>
            </a:r>
            <a:r>
              <a:rPr dirty="0" sz="2400"/>
              <a:t>SPECIFIC PETITIONS</a:t>
            </a:r>
            <a:r>
              <a:rPr dirty="0" sz="2400" spc="-20"/>
              <a:t> </a:t>
            </a:r>
            <a:r>
              <a:rPr dirty="0" sz="2400"/>
              <a:t>OR</a:t>
            </a:r>
            <a:r>
              <a:rPr dirty="0" sz="2400" spc="-20"/>
              <a:t> </a:t>
            </a:r>
            <a:r>
              <a:rPr dirty="0" sz="2400" spc="-10"/>
              <a:t>APPLICATIONS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511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2400" b="1">
                <a:latin typeface="Source Sans Pro"/>
                <a:cs typeface="Source Sans Pro"/>
              </a:rPr>
              <a:t>Communications</a:t>
            </a:r>
            <a:r>
              <a:rPr dirty="0" sz="2400" spc="1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with</a:t>
            </a:r>
            <a:r>
              <a:rPr dirty="0" sz="2400" spc="-1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Other</a:t>
            </a:r>
            <a:r>
              <a:rPr dirty="0" sz="2400" spc="-4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Elected</a:t>
            </a:r>
            <a:r>
              <a:rPr dirty="0" sz="2400" spc="-35" b="1">
                <a:latin typeface="Source Sans Pro"/>
                <a:cs typeface="Source Sans Pro"/>
              </a:rPr>
              <a:t> </a:t>
            </a:r>
            <a:r>
              <a:rPr dirty="0" sz="2400" spc="-10" b="1">
                <a:latin typeface="Source Sans Pro"/>
                <a:cs typeface="Source Sans Pro"/>
              </a:rPr>
              <a:t>Officials</a:t>
            </a:r>
            <a:endParaRPr sz="2400">
              <a:latin typeface="Source Sans Pro"/>
              <a:cs typeface="Source Sans Pro"/>
            </a:endParaRPr>
          </a:p>
          <a:p>
            <a:pPr marL="355600" marR="5080" indent="-34290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pc="-10"/>
              <a:t>Governors,</a:t>
            </a:r>
            <a:r>
              <a:rPr dirty="0" spc="-40"/>
              <a:t> </a:t>
            </a:r>
            <a:r>
              <a:rPr dirty="0" spc="-10"/>
              <a:t>mayors,</a:t>
            </a:r>
            <a:r>
              <a:rPr dirty="0" spc="-55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/>
              <a:t>other</a:t>
            </a:r>
            <a:r>
              <a:rPr dirty="0" spc="-60"/>
              <a:t> </a:t>
            </a:r>
            <a:r>
              <a:rPr dirty="0" spc="-10"/>
              <a:t>state</a:t>
            </a:r>
            <a:r>
              <a:rPr dirty="0" spc="-75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/>
              <a:t>local</a:t>
            </a:r>
            <a:r>
              <a:rPr dirty="0" spc="-50"/>
              <a:t> </a:t>
            </a:r>
            <a:r>
              <a:rPr dirty="0" spc="-10"/>
              <a:t>leaders</a:t>
            </a:r>
            <a:r>
              <a:rPr dirty="0" spc="-55"/>
              <a:t> </a:t>
            </a:r>
            <a:r>
              <a:rPr dirty="0"/>
              <a:t>may</a:t>
            </a:r>
            <a:r>
              <a:rPr dirty="0" spc="-45"/>
              <a:t> </a:t>
            </a:r>
            <a:r>
              <a:rPr dirty="0" spc="-20"/>
              <a:t>have concerns</a:t>
            </a:r>
            <a:r>
              <a:rPr dirty="0" spc="-50"/>
              <a:t> </a:t>
            </a:r>
            <a:r>
              <a:rPr dirty="0"/>
              <a:t>similar</a:t>
            </a:r>
            <a:r>
              <a:rPr dirty="0" spc="-65"/>
              <a:t> </a:t>
            </a:r>
            <a:r>
              <a:rPr dirty="0"/>
              <a:t>to</a:t>
            </a:r>
            <a:r>
              <a:rPr dirty="0" spc="-65"/>
              <a:t> </a:t>
            </a:r>
            <a:r>
              <a:rPr dirty="0"/>
              <a:t>members</a:t>
            </a:r>
            <a:r>
              <a:rPr dirty="0" spc="-60"/>
              <a:t> </a:t>
            </a:r>
            <a:r>
              <a:rPr dirty="0"/>
              <a:t>of</a:t>
            </a:r>
            <a:r>
              <a:rPr dirty="0" spc="-50"/>
              <a:t> </a:t>
            </a:r>
            <a:r>
              <a:rPr dirty="0"/>
              <a:t>Congress.</a:t>
            </a:r>
            <a:r>
              <a:rPr dirty="0" spc="335"/>
              <a:t> </a:t>
            </a:r>
            <a:r>
              <a:rPr dirty="0" spc="-10"/>
              <a:t>Contacts</a:t>
            </a:r>
            <a:r>
              <a:rPr dirty="0" spc="-70"/>
              <a:t> </a:t>
            </a:r>
            <a:r>
              <a:rPr dirty="0"/>
              <a:t>with</a:t>
            </a:r>
            <a:r>
              <a:rPr dirty="0" spc="-60"/>
              <a:t> </a:t>
            </a:r>
            <a:r>
              <a:rPr dirty="0"/>
              <a:t>their</a:t>
            </a:r>
            <a:r>
              <a:rPr dirty="0" spc="-65"/>
              <a:t> </a:t>
            </a:r>
            <a:r>
              <a:rPr dirty="0" spc="-10"/>
              <a:t>offices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 spc="-10"/>
              <a:t>staffs</a:t>
            </a:r>
            <a:r>
              <a:rPr dirty="0" spc="-55"/>
              <a:t> </a:t>
            </a:r>
            <a:r>
              <a:rPr dirty="0"/>
              <a:t>should</a:t>
            </a:r>
            <a:r>
              <a:rPr dirty="0" spc="-45"/>
              <a:t> </a:t>
            </a:r>
            <a:r>
              <a:rPr dirty="0"/>
              <a:t>be</a:t>
            </a:r>
            <a:r>
              <a:rPr dirty="0" spc="-55"/>
              <a:t> </a:t>
            </a:r>
            <a:r>
              <a:rPr dirty="0" spc="-10"/>
              <a:t>treated</a:t>
            </a:r>
            <a:r>
              <a:rPr dirty="0" spc="-60"/>
              <a:t> </a:t>
            </a:r>
            <a:r>
              <a:rPr dirty="0" spc="-10"/>
              <a:t>consistent</a:t>
            </a:r>
            <a:r>
              <a:rPr dirty="0" spc="-55"/>
              <a:t> </a:t>
            </a:r>
            <a:r>
              <a:rPr dirty="0"/>
              <a:t>with</a:t>
            </a:r>
            <a:r>
              <a:rPr dirty="0" spc="-55"/>
              <a:t> </a:t>
            </a:r>
            <a:r>
              <a:rPr dirty="0"/>
              <a:t>the</a:t>
            </a:r>
            <a:r>
              <a:rPr dirty="0" spc="-65"/>
              <a:t> </a:t>
            </a:r>
            <a:r>
              <a:rPr dirty="0" spc="-10"/>
              <a:t>procedures</a:t>
            </a:r>
            <a:r>
              <a:rPr dirty="0" spc="550"/>
              <a:t> </a:t>
            </a:r>
            <a:r>
              <a:rPr dirty="0" spc="-10"/>
              <a:t>identified</a:t>
            </a:r>
            <a:r>
              <a:rPr dirty="0" spc="-60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 spc="-20"/>
              <a:t>contacts</a:t>
            </a:r>
            <a:r>
              <a:rPr dirty="0" spc="-50"/>
              <a:t> </a:t>
            </a:r>
            <a:r>
              <a:rPr dirty="0"/>
              <a:t>with</a:t>
            </a:r>
            <a:r>
              <a:rPr dirty="0" spc="-45"/>
              <a:t> </a:t>
            </a:r>
            <a:r>
              <a:rPr dirty="0"/>
              <a:t>members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0"/>
              <a:t>Congress</a:t>
            </a:r>
            <a:r>
              <a:rPr dirty="0" spc="-35"/>
              <a:t>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 spc="-10"/>
              <a:t>congressional staff.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347" y="346202"/>
            <a:ext cx="691769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PROCEDURES</a:t>
            </a:r>
            <a:r>
              <a:rPr dirty="0" sz="2400" spc="-45"/>
              <a:t> </a:t>
            </a:r>
            <a:r>
              <a:rPr dirty="0" sz="2400"/>
              <a:t>FOR</a:t>
            </a:r>
            <a:r>
              <a:rPr dirty="0" sz="2400" spc="-40"/>
              <a:t> </a:t>
            </a:r>
            <a:r>
              <a:rPr dirty="0" sz="2400" spc="-10"/>
              <a:t>STAKEHOLDER</a:t>
            </a:r>
            <a:r>
              <a:rPr dirty="0" sz="2400" spc="-60"/>
              <a:t> </a:t>
            </a:r>
            <a:r>
              <a:rPr dirty="0" sz="2400" spc="-10"/>
              <a:t>CONTACTS </a:t>
            </a:r>
            <a:r>
              <a:rPr dirty="0" sz="2400"/>
              <a:t>REGARDING</a:t>
            </a:r>
            <a:r>
              <a:rPr dirty="0" sz="2400" spc="-50"/>
              <a:t> </a:t>
            </a:r>
            <a:r>
              <a:rPr dirty="0" sz="2400"/>
              <a:t>SPECIFIC PETITIONS</a:t>
            </a:r>
            <a:r>
              <a:rPr dirty="0" sz="2400" spc="-20"/>
              <a:t> </a:t>
            </a:r>
            <a:r>
              <a:rPr dirty="0" sz="2400"/>
              <a:t>OR</a:t>
            </a:r>
            <a:r>
              <a:rPr dirty="0" sz="2400" spc="-20"/>
              <a:t> </a:t>
            </a:r>
            <a:r>
              <a:rPr dirty="0" sz="2400" spc="-10"/>
              <a:t>APPLICATIONS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PROCEDURES</a:t>
            </a:r>
            <a:r>
              <a:rPr dirty="0" sz="2400" spc="-45"/>
              <a:t> </a:t>
            </a:r>
            <a:r>
              <a:rPr dirty="0" sz="2400"/>
              <a:t>FOR</a:t>
            </a:r>
            <a:r>
              <a:rPr dirty="0" sz="2400" spc="-40"/>
              <a:t> </a:t>
            </a:r>
            <a:r>
              <a:rPr dirty="0" sz="2400" spc="-10"/>
              <a:t>STAKEHOLDER</a:t>
            </a:r>
            <a:r>
              <a:rPr dirty="0" sz="2400" spc="-60"/>
              <a:t> </a:t>
            </a:r>
            <a:r>
              <a:rPr dirty="0" sz="2400" spc="-10"/>
              <a:t>CONTACTS </a:t>
            </a:r>
            <a:r>
              <a:rPr dirty="0" sz="2400"/>
              <a:t>REGARDING</a:t>
            </a:r>
            <a:r>
              <a:rPr dirty="0" sz="2400" spc="-50"/>
              <a:t> </a:t>
            </a:r>
            <a:r>
              <a:rPr dirty="0" sz="2400"/>
              <a:t>SPECIFIC PETITIONS</a:t>
            </a:r>
            <a:r>
              <a:rPr dirty="0" sz="2400" spc="-20"/>
              <a:t> </a:t>
            </a:r>
            <a:r>
              <a:rPr dirty="0" sz="2400"/>
              <a:t>OR</a:t>
            </a:r>
            <a:r>
              <a:rPr dirty="0" sz="2400" spc="-20"/>
              <a:t> </a:t>
            </a:r>
            <a:r>
              <a:rPr dirty="0" sz="2400" spc="-10"/>
              <a:t>APPLICATIONS</a:t>
            </a:r>
            <a:endParaRPr sz="2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71347" y="1231690"/>
            <a:ext cx="8257540" cy="1905000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2400" b="1">
                <a:latin typeface="Source Sans Pro"/>
                <a:cs typeface="Source Sans Pro"/>
              </a:rPr>
              <a:t>Communications</a:t>
            </a:r>
            <a:r>
              <a:rPr dirty="0" sz="2400" spc="2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with</a:t>
            </a:r>
            <a:r>
              <a:rPr dirty="0" sz="2400" spc="-1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White</a:t>
            </a:r>
            <a:r>
              <a:rPr dirty="0" sz="2400" spc="-3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House</a:t>
            </a:r>
            <a:r>
              <a:rPr dirty="0" sz="2400" spc="-50" b="1">
                <a:latin typeface="Source Sans Pro"/>
                <a:cs typeface="Source Sans Pro"/>
              </a:rPr>
              <a:t> </a:t>
            </a:r>
            <a:r>
              <a:rPr dirty="0" sz="2400" spc="-20" b="1">
                <a:latin typeface="Source Sans Pro"/>
                <a:cs typeface="Source Sans Pro"/>
              </a:rPr>
              <a:t>Staff</a:t>
            </a:r>
            <a:endParaRPr sz="2400">
              <a:latin typeface="Source Sans Pro"/>
              <a:cs typeface="Source Sans Pro"/>
            </a:endParaRPr>
          </a:p>
          <a:p>
            <a:pPr marL="355600" marR="5080" indent="-34290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DHS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directive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on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communications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with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White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House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applies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EB-</a:t>
            </a:r>
            <a:r>
              <a:rPr dirty="0" sz="2200">
                <a:latin typeface="Source Sans Pro"/>
                <a:cs typeface="Source Sans Pro"/>
              </a:rPr>
              <a:t>5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adjudications.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i="1">
                <a:latin typeface="Source Sans Pro"/>
                <a:cs typeface="Source Sans Pro"/>
              </a:rPr>
              <a:t>See</a:t>
            </a:r>
            <a:r>
              <a:rPr dirty="0" sz="2200" spc="-30" i="1">
                <a:latin typeface="Source Sans Pro"/>
                <a:cs typeface="Source Sans Pro"/>
              </a:rPr>
              <a:t> </a:t>
            </a:r>
            <a:r>
              <a:rPr dirty="0" sz="2200" spc="-10" i="1">
                <a:latin typeface="Source Sans Pro"/>
                <a:cs typeface="Source Sans Pro"/>
              </a:rPr>
              <a:t>Communications</a:t>
            </a:r>
            <a:r>
              <a:rPr dirty="0" sz="2200" spc="10" i="1">
                <a:latin typeface="Source Sans Pro"/>
                <a:cs typeface="Source Sans Pro"/>
              </a:rPr>
              <a:t> </a:t>
            </a:r>
            <a:r>
              <a:rPr dirty="0" sz="2200" i="1">
                <a:latin typeface="Source Sans Pro"/>
                <a:cs typeface="Source Sans Pro"/>
              </a:rPr>
              <a:t>with</a:t>
            </a:r>
            <a:r>
              <a:rPr dirty="0" sz="2200" spc="-35" i="1">
                <a:latin typeface="Source Sans Pro"/>
                <a:cs typeface="Source Sans Pro"/>
              </a:rPr>
              <a:t> </a:t>
            </a:r>
            <a:r>
              <a:rPr dirty="0" sz="2200" i="1">
                <a:latin typeface="Source Sans Pro"/>
                <a:cs typeface="Source Sans Pro"/>
              </a:rPr>
              <a:t>the</a:t>
            </a:r>
            <a:r>
              <a:rPr dirty="0" sz="2200" spc="-35" i="1">
                <a:latin typeface="Source Sans Pro"/>
                <a:cs typeface="Source Sans Pro"/>
              </a:rPr>
              <a:t> </a:t>
            </a:r>
            <a:r>
              <a:rPr dirty="0" sz="2200" i="1">
                <a:latin typeface="Source Sans Pro"/>
                <a:cs typeface="Source Sans Pro"/>
              </a:rPr>
              <a:t>White</a:t>
            </a:r>
            <a:r>
              <a:rPr dirty="0" sz="2200" spc="-15" i="1">
                <a:latin typeface="Source Sans Pro"/>
                <a:cs typeface="Source Sans Pro"/>
              </a:rPr>
              <a:t> </a:t>
            </a:r>
            <a:r>
              <a:rPr dirty="0" sz="2200" spc="-10" i="1">
                <a:latin typeface="Source Sans Pro"/>
                <a:cs typeface="Source Sans Pro"/>
              </a:rPr>
              <a:t>House</a:t>
            </a:r>
            <a:r>
              <a:rPr dirty="0" sz="2200" spc="-10" i="1">
                <a:latin typeface="Source Sans Pro"/>
                <a:cs typeface="Source Sans Pro"/>
              </a:rPr>
              <a:t> Regarding</a:t>
            </a:r>
            <a:r>
              <a:rPr dirty="0" sz="2200" spc="-35" i="1">
                <a:latin typeface="Source Sans Pro"/>
                <a:cs typeface="Source Sans Pro"/>
              </a:rPr>
              <a:t> </a:t>
            </a:r>
            <a:r>
              <a:rPr dirty="0" sz="2200" i="1">
                <a:latin typeface="Source Sans Pro"/>
                <a:cs typeface="Source Sans Pro"/>
              </a:rPr>
              <a:t>Open</a:t>
            </a:r>
            <a:r>
              <a:rPr dirty="0" sz="2200" spc="-50" i="1">
                <a:latin typeface="Source Sans Pro"/>
                <a:cs typeface="Source Sans Pro"/>
              </a:rPr>
              <a:t> </a:t>
            </a:r>
            <a:r>
              <a:rPr dirty="0" sz="2200" spc="-10" i="1">
                <a:latin typeface="Source Sans Pro"/>
                <a:cs typeface="Source Sans Pro"/>
              </a:rPr>
              <a:t>Investigations,</a:t>
            </a:r>
            <a:r>
              <a:rPr dirty="0" sz="2200" i="1">
                <a:latin typeface="Source Sans Pro"/>
                <a:cs typeface="Source Sans Pro"/>
              </a:rPr>
              <a:t> </a:t>
            </a:r>
            <a:r>
              <a:rPr dirty="0" sz="2200" spc="-10" i="1">
                <a:latin typeface="Source Sans Pro"/>
                <a:cs typeface="Source Sans Pro"/>
              </a:rPr>
              <a:t>Adjudications,</a:t>
            </a:r>
            <a:r>
              <a:rPr dirty="0" sz="2200" i="1">
                <a:latin typeface="Source Sans Pro"/>
                <a:cs typeface="Source Sans Pro"/>
              </a:rPr>
              <a:t> or</a:t>
            </a:r>
            <a:r>
              <a:rPr dirty="0" sz="2200" spc="-30" i="1">
                <a:latin typeface="Source Sans Pro"/>
                <a:cs typeface="Source Sans Pro"/>
              </a:rPr>
              <a:t> </a:t>
            </a:r>
            <a:r>
              <a:rPr dirty="0" sz="2200" i="1">
                <a:latin typeface="Source Sans Pro"/>
                <a:cs typeface="Source Sans Pro"/>
              </a:rPr>
              <a:t>Civil</a:t>
            </a:r>
            <a:r>
              <a:rPr dirty="0" sz="2200" spc="-25" i="1">
                <a:latin typeface="Source Sans Pro"/>
                <a:cs typeface="Source Sans Pro"/>
              </a:rPr>
              <a:t> </a:t>
            </a:r>
            <a:r>
              <a:rPr dirty="0" sz="2200" i="1">
                <a:latin typeface="Source Sans Pro"/>
                <a:cs typeface="Source Sans Pro"/>
              </a:rPr>
              <a:t>and</a:t>
            </a:r>
            <a:r>
              <a:rPr dirty="0" sz="2200" spc="-35" i="1">
                <a:latin typeface="Source Sans Pro"/>
                <a:cs typeface="Source Sans Pro"/>
              </a:rPr>
              <a:t> </a:t>
            </a:r>
            <a:r>
              <a:rPr dirty="0" sz="2200" spc="-10" i="1">
                <a:latin typeface="Source Sans Pro"/>
                <a:cs typeface="Source Sans Pro"/>
              </a:rPr>
              <a:t>Criminal Enforcement</a:t>
            </a:r>
            <a:r>
              <a:rPr dirty="0" sz="2200" spc="-30" i="1">
                <a:latin typeface="Source Sans Pro"/>
                <a:cs typeface="Source Sans Pro"/>
              </a:rPr>
              <a:t> </a:t>
            </a:r>
            <a:r>
              <a:rPr dirty="0" sz="2200" i="1">
                <a:latin typeface="Source Sans Pro"/>
                <a:cs typeface="Source Sans Pro"/>
              </a:rPr>
              <a:t>Actions</a:t>
            </a:r>
            <a:r>
              <a:rPr dirty="0" sz="2200">
                <a:latin typeface="Source Sans Pro"/>
                <a:cs typeface="Source Sans Pro"/>
              </a:rPr>
              <a:t>,</a:t>
            </a:r>
            <a:r>
              <a:rPr dirty="0" sz="2200" spc="-15">
                <a:latin typeface="Source Sans Pro"/>
                <a:cs typeface="Source Sans Pro"/>
              </a:rPr>
              <a:t> </a:t>
            </a:r>
            <a:r>
              <a:rPr dirty="0" u="sng" sz="2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2"/>
              </a:rPr>
              <a:t>MD</a:t>
            </a:r>
            <a:r>
              <a:rPr dirty="0" u="sng" sz="24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2"/>
              </a:rPr>
              <a:t> </a:t>
            </a:r>
            <a:r>
              <a:rPr dirty="0" u="sng" sz="2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2"/>
              </a:rPr>
              <a:t>0430</a:t>
            </a:r>
            <a:r>
              <a:rPr dirty="0" sz="2400" spc="-60">
                <a:solidFill>
                  <a:srgbClr val="0000FF"/>
                </a:solidFill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(March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1,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2003).</a:t>
            </a:r>
            <a:endParaRPr sz="22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347" y="308482"/>
            <a:ext cx="3305175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TRAINING</a:t>
            </a:r>
            <a:r>
              <a:rPr dirty="0" spc="-60"/>
              <a:t> </a:t>
            </a:r>
            <a:r>
              <a:rPr dirty="0" spc="-10"/>
              <a:t>OBJECTIVES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71347" y="989028"/>
            <a:ext cx="8042275" cy="361569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400">
                <a:latin typeface="Source Sans Pro"/>
                <a:cs typeface="Source Sans Pro"/>
              </a:rPr>
              <a:t>You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will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be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able</a:t>
            </a:r>
            <a:r>
              <a:rPr dirty="0" sz="2400" spc="-10">
                <a:latin typeface="Source Sans Pro"/>
                <a:cs typeface="Source Sans Pro"/>
              </a:rPr>
              <a:t> </a:t>
            </a:r>
            <a:r>
              <a:rPr dirty="0" sz="2400" spc="-25">
                <a:latin typeface="Source Sans Pro"/>
                <a:cs typeface="Source Sans Pro"/>
              </a:rPr>
              <a:t>to:</a:t>
            </a:r>
            <a:endParaRPr sz="2400">
              <a:latin typeface="Source Sans Pro"/>
              <a:cs typeface="Source Sans Pro"/>
            </a:endParaRPr>
          </a:p>
          <a:p>
            <a:pPr marL="354965" indent="-342265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>
                <a:latin typeface="Source Sans Pro"/>
                <a:cs typeface="Source Sans Pro"/>
              </a:rPr>
              <a:t>Describe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EB-</a:t>
            </a:r>
            <a:r>
              <a:rPr dirty="0" sz="2200">
                <a:latin typeface="Source Sans Pro"/>
                <a:cs typeface="Source Sans Pro"/>
              </a:rPr>
              <a:t>5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program.</a:t>
            </a:r>
            <a:endParaRPr sz="2200">
              <a:latin typeface="Source Sans Pro"/>
              <a:cs typeface="Source Sans Pro"/>
            </a:endParaRPr>
          </a:p>
          <a:p>
            <a:pPr marL="354965" indent="-3422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>
                <a:latin typeface="Source Sans Pro"/>
                <a:cs typeface="Source Sans Pro"/>
              </a:rPr>
              <a:t>Identify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EB-</a:t>
            </a:r>
            <a:r>
              <a:rPr dirty="0" sz="2200">
                <a:latin typeface="Source Sans Pro"/>
                <a:cs typeface="Source Sans Pro"/>
              </a:rPr>
              <a:t>5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Ethics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Integrity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Protocols.</a:t>
            </a:r>
            <a:endParaRPr sz="2200">
              <a:latin typeface="Source Sans Pro"/>
              <a:cs typeface="Source Sans Pro"/>
            </a:endParaRPr>
          </a:p>
          <a:p>
            <a:pPr marL="354965" indent="-3422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spc="-20">
                <a:latin typeface="Source Sans Pro"/>
                <a:cs typeface="Source Sans Pro"/>
              </a:rPr>
              <a:t>Recognize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whom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protocols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apply.</a:t>
            </a:r>
            <a:endParaRPr sz="2200">
              <a:latin typeface="Source Sans Pro"/>
              <a:cs typeface="Source Sans Pro"/>
            </a:endParaRPr>
          </a:p>
          <a:p>
            <a:pPr marL="354965" indent="-3422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>
                <a:latin typeface="Source Sans Pro"/>
                <a:cs typeface="Source Sans Pro"/>
              </a:rPr>
              <a:t>Identify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guiding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principles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for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EB-</a:t>
            </a:r>
            <a:r>
              <a:rPr dirty="0" sz="2200">
                <a:latin typeface="Source Sans Pro"/>
                <a:cs typeface="Source Sans Pro"/>
              </a:rPr>
              <a:t>5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processing.</a:t>
            </a:r>
            <a:endParaRPr sz="2200">
              <a:latin typeface="Source Sans Pro"/>
              <a:cs typeface="Source Sans Pro"/>
            </a:endParaRPr>
          </a:p>
          <a:p>
            <a:pPr marL="355600" marR="32384" indent="-342900">
              <a:lnSpc>
                <a:spcPts val="2380"/>
              </a:lnSpc>
              <a:spcBef>
                <a:spcPts val="56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spc="-20">
                <a:latin typeface="Source Sans Pro"/>
                <a:cs typeface="Source Sans Pro"/>
              </a:rPr>
              <a:t>Demonstrate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how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handle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contacts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from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stakeholders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regarding </a:t>
            </a:r>
            <a:r>
              <a:rPr dirty="0" sz="2200">
                <a:latin typeface="Source Sans Pro"/>
                <a:cs typeface="Source Sans Pro"/>
              </a:rPr>
              <a:t>specific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EB-</a:t>
            </a:r>
            <a:r>
              <a:rPr dirty="0" sz="2200">
                <a:latin typeface="Source Sans Pro"/>
                <a:cs typeface="Source Sans Pro"/>
              </a:rPr>
              <a:t>5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cases.</a:t>
            </a:r>
            <a:endParaRPr sz="2200">
              <a:latin typeface="Source Sans Pro"/>
              <a:cs typeface="Source Sans Pro"/>
            </a:endParaRPr>
          </a:p>
          <a:p>
            <a:pPr marL="355600" marR="5080" indent="-342900">
              <a:lnSpc>
                <a:spcPts val="2380"/>
              </a:lnSpc>
              <a:spcBef>
                <a:spcPts val="5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latin typeface="Source Sans Pro"/>
                <a:cs typeface="Source Sans Pro"/>
              </a:rPr>
              <a:t>Identify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when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how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senior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leadership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may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intervene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specific </a:t>
            </a:r>
            <a:r>
              <a:rPr dirty="0" sz="2200" spc="-20">
                <a:latin typeface="Source Sans Pro"/>
                <a:cs typeface="Source Sans Pro"/>
              </a:rPr>
              <a:t>EB-</a:t>
            </a:r>
            <a:r>
              <a:rPr dirty="0" sz="2200">
                <a:latin typeface="Source Sans Pro"/>
                <a:cs typeface="Source Sans Pro"/>
              </a:rPr>
              <a:t>5</a:t>
            </a:r>
            <a:r>
              <a:rPr dirty="0" sz="2200" spc="2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cases.</a:t>
            </a:r>
            <a:endParaRPr sz="2200">
              <a:latin typeface="Source Sans Pro"/>
              <a:cs typeface="Source Sans Pro"/>
            </a:endParaRPr>
          </a:p>
          <a:p>
            <a:pPr marL="354965" indent="-34226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>
                <a:latin typeface="Source Sans Pro"/>
                <a:cs typeface="Source Sans Pro"/>
              </a:rPr>
              <a:t>Report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suspected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violation(s)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protocols.</a:t>
            </a:r>
            <a:endParaRPr sz="22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347" y="390397"/>
            <a:ext cx="4150360" cy="8185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INFORMATION</a:t>
            </a:r>
            <a:r>
              <a:rPr dirty="0" spc="-75"/>
              <a:t> </a:t>
            </a:r>
            <a:r>
              <a:rPr dirty="0" spc="-10"/>
              <a:t>REQUESTS</a:t>
            </a:r>
            <a:r>
              <a:rPr dirty="0" spc="-85"/>
              <a:t> </a:t>
            </a:r>
            <a:r>
              <a:rPr dirty="0" spc="-25"/>
              <a:t>BY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/>
              <a:t>WHITE</a:t>
            </a:r>
            <a:r>
              <a:rPr dirty="0" spc="-10"/>
              <a:t> </a:t>
            </a:r>
            <a:r>
              <a:rPr dirty="0" spc="-20"/>
              <a:t>HOUSE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71347" y="1397762"/>
            <a:ext cx="8284209" cy="21336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300">
                <a:latin typeface="Source Sans Pro"/>
                <a:cs typeface="Source Sans Pro"/>
              </a:rPr>
              <a:t>If</a:t>
            </a:r>
            <a:r>
              <a:rPr dirty="0" sz="2300" spc="-2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you</a:t>
            </a:r>
            <a:r>
              <a:rPr dirty="0" sz="2300" spc="-3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receive</a:t>
            </a:r>
            <a:r>
              <a:rPr dirty="0" sz="2300" spc="-4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a</a:t>
            </a:r>
            <a:r>
              <a:rPr dirty="0" sz="2300" spc="-2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request</a:t>
            </a:r>
            <a:r>
              <a:rPr dirty="0" sz="2300" spc="-4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about</a:t>
            </a:r>
            <a:r>
              <a:rPr dirty="0" sz="2300" spc="-4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an</a:t>
            </a:r>
            <a:r>
              <a:rPr dirty="0" sz="2300" spc="-20">
                <a:latin typeface="Source Sans Pro"/>
                <a:cs typeface="Source Sans Pro"/>
              </a:rPr>
              <a:t> </a:t>
            </a:r>
            <a:r>
              <a:rPr dirty="0" sz="2300" spc="-10">
                <a:latin typeface="Source Sans Pro"/>
                <a:cs typeface="Source Sans Pro"/>
              </a:rPr>
              <a:t>EB-</a:t>
            </a:r>
            <a:r>
              <a:rPr dirty="0" sz="2300">
                <a:latin typeface="Source Sans Pro"/>
                <a:cs typeface="Source Sans Pro"/>
              </a:rPr>
              <a:t>5</a:t>
            </a:r>
            <a:r>
              <a:rPr dirty="0" sz="2300" spc="-5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petition</a:t>
            </a:r>
            <a:r>
              <a:rPr dirty="0" sz="2300" spc="-3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or</a:t>
            </a:r>
            <a:r>
              <a:rPr dirty="0" sz="2300" spc="-3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application</a:t>
            </a:r>
            <a:r>
              <a:rPr dirty="0" sz="2300" spc="-50">
                <a:latin typeface="Source Sans Pro"/>
                <a:cs typeface="Source Sans Pro"/>
              </a:rPr>
              <a:t> </a:t>
            </a:r>
            <a:r>
              <a:rPr dirty="0" sz="2300" spc="-20">
                <a:latin typeface="Source Sans Pro"/>
                <a:cs typeface="Source Sans Pro"/>
              </a:rPr>
              <a:t>that </a:t>
            </a:r>
            <a:r>
              <a:rPr dirty="0" sz="2300">
                <a:latin typeface="Source Sans Pro"/>
                <a:cs typeface="Source Sans Pro"/>
              </a:rPr>
              <a:t>originates</a:t>
            </a:r>
            <a:r>
              <a:rPr dirty="0" sz="2300" spc="-6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from</a:t>
            </a:r>
            <a:r>
              <a:rPr dirty="0" sz="2300" spc="-3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the</a:t>
            </a:r>
            <a:r>
              <a:rPr dirty="0" sz="2300" spc="-4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White</a:t>
            </a:r>
            <a:r>
              <a:rPr dirty="0" sz="2300" spc="-4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House,</a:t>
            </a:r>
            <a:r>
              <a:rPr dirty="0" sz="2300" spc="-2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assess</a:t>
            </a:r>
            <a:r>
              <a:rPr dirty="0" sz="2300" spc="-3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whether</a:t>
            </a:r>
            <a:r>
              <a:rPr dirty="0" sz="2300" spc="-5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it</a:t>
            </a:r>
            <a:r>
              <a:rPr dirty="0" sz="2300" spc="-4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involves</a:t>
            </a:r>
            <a:r>
              <a:rPr dirty="0" sz="2300" spc="-35">
                <a:latin typeface="Source Sans Pro"/>
                <a:cs typeface="Source Sans Pro"/>
              </a:rPr>
              <a:t> </a:t>
            </a:r>
            <a:r>
              <a:rPr dirty="0" sz="2300" spc="-25">
                <a:latin typeface="Source Sans Pro"/>
                <a:cs typeface="Source Sans Pro"/>
              </a:rPr>
              <a:t>an </a:t>
            </a:r>
            <a:r>
              <a:rPr dirty="0" sz="2300">
                <a:latin typeface="Source Sans Pro"/>
                <a:cs typeface="Source Sans Pro"/>
              </a:rPr>
              <a:t>open</a:t>
            </a:r>
            <a:r>
              <a:rPr dirty="0" sz="2300" spc="-4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DHS</a:t>
            </a:r>
            <a:r>
              <a:rPr dirty="0" sz="2300" spc="-4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investigation,</a:t>
            </a:r>
            <a:r>
              <a:rPr dirty="0" sz="2300" spc="-3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adjudication,</a:t>
            </a:r>
            <a:r>
              <a:rPr dirty="0" sz="2300" spc="-6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or</a:t>
            </a:r>
            <a:r>
              <a:rPr dirty="0" sz="2300" spc="-3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civil</a:t>
            </a:r>
            <a:r>
              <a:rPr dirty="0" sz="2300" spc="-3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or</a:t>
            </a:r>
            <a:r>
              <a:rPr dirty="0" sz="2300" spc="-30">
                <a:latin typeface="Source Sans Pro"/>
                <a:cs typeface="Source Sans Pro"/>
              </a:rPr>
              <a:t> </a:t>
            </a:r>
            <a:r>
              <a:rPr dirty="0" sz="2300" spc="-10">
                <a:latin typeface="Source Sans Pro"/>
                <a:cs typeface="Source Sans Pro"/>
              </a:rPr>
              <a:t>criminal enforcement</a:t>
            </a:r>
            <a:r>
              <a:rPr dirty="0" sz="2300" spc="-25">
                <a:latin typeface="Source Sans Pro"/>
                <a:cs typeface="Source Sans Pro"/>
              </a:rPr>
              <a:t> </a:t>
            </a:r>
            <a:r>
              <a:rPr dirty="0" sz="2300" spc="-10">
                <a:latin typeface="Source Sans Pro"/>
                <a:cs typeface="Source Sans Pro"/>
              </a:rPr>
              <a:t>action.</a:t>
            </a:r>
            <a:endParaRPr sz="2300">
              <a:latin typeface="Source Sans Pro"/>
              <a:cs typeface="Source Sans Pro"/>
            </a:endParaRPr>
          </a:p>
          <a:p>
            <a:pPr lvl="1" marL="812800" marR="252729" indent="-343535">
              <a:lnSpc>
                <a:spcPct val="100000"/>
              </a:lnSpc>
              <a:spcBef>
                <a:spcPts val="509"/>
              </a:spcBef>
              <a:buFont typeface="Courier New"/>
              <a:buChar char="o"/>
              <a:tabLst>
                <a:tab pos="812800" algn="l"/>
              </a:tabLst>
            </a:pPr>
            <a:r>
              <a:rPr dirty="0" sz="2100">
                <a:latin typeface="Source Sans Pro"/>
                <a:cs typeface="Source Sans Pro"/>
              </a:rPr>
              <a:t>If</a:t>
            </a:r>
            <a:r>
              <a:rPr dirty="0" sz="2100" spc="-30">
                <a:latin typeface="Source Sans Pro"/>
                <a:cs typeface="Source Sans Pro"/>
              </a:rPr>
              <a:t> </a:t>
            </a:r>
            <a:r>
              <a:rPr dirty="0" sz="2100">
                <a:latin typeface="Source Sans Pro"/>
                <a:cs typeface="Source Sans Pro"/>
              </a:rPr>
              <a:t>yes,</a:t>
            </a:r>
            <a:r>
              <a:rPr dirty="0" sz="2100" spc="-35">
                <a:latin typeface="Source Sans Pro"/>
                <a:cs typeface="Source Sans Pro"/>
              </a:rPr>
              <a:t> </a:t>
            </a:r>
            <a:r>
              <a:rPr dirty="0" sz="2100">
                <a:latin typeface="Source Sans Pro"/>
                <a:cs typeface="Source Sans Pro"/>
              </a:rPr>
              <a:t>do</a:t>
            </a:r>
            <a:r>
              <a:rPr dirty="0" sz="2100" spc="-25">
                <a:latin typeface="Source Sans Pro"/>
                <a:cs typeface="Source Sans Pro"/>
              </a:rPr>
              <a:t> </a:t>
            </a:r>
            <a:r>
              <a:rPr dirty="0" sz="2100">
                <a:latin typeface="Source Sans Pro"/>
                <a:cs typeface="Source Sans Pro"/>
              </a:rPr>
              <a:t>not</a:t>
            </a:r>
            <a:r>
              <a:rPr dirty="0" sz="2100" spc="-15">
                <a:latin typeface="Source Sans Pro"/>
                <a:cs typeface="Source Sans Pro"/>
              </a:rPr>
              <a:t> </a:t>
            </a:r>
            <a:r>
              <a:rPr dirty="0" sz="2100">
                <a:latin typeface="Source Sans Pro"/>
                <a:cs typeface="Source Sans Pro"/>
              </a:rPr>
              <a:t>respond</a:t>
            </a:r>
            <a:r>
              <a:rPr dirty="0" sz="2100" spc="-40">
                <a:latin typeface="Source Sans Pro"/>
                <a:cs typeface="Source Sans Pro"/>
              </a:rPr>
              <a:t> </a:t>
            </a:r>
            <a:r>
              <a:rPr dirty="0" sz="2100">
                <a:latin typeface="Source Sans Pro"/>
                <a:cs typeface="Source Sans Pro"/>
              </a:rPr>
              <a:t>and</a:t>
            </a:r>
            <a:r>
              <a:rPr dirty="0" sz="2100" spc="-40">
                <a:latin typeface="Source Sans Pro"/>
                <a:cs typeface="Source Sans Pro"/>
              </a:rPr>
              <a:t> </a:t>
            </a:r>
            <a:r>
              <a:rPr dirty="0" sz="2100">
                <a:latin typeface="Source Sans Pro"/>
                <a:cs typeface="Source Sans Pro"/>
              </a:rPr>
              <a:t>immediately</a:t>
            </a:r>
            <a:r>
              <a:rPr dirty="0" sz="2100" spc="-45">
                <a:latin typeface="Source Sans Pro"/>
                <a:cs typeface="Source Sans Pro"/>
              </a:rPr>
              <a:t> </a:t>
            </a:r>
            <a:r>
              <a:rPr dirty="0" sz="2100">
                <a:latin typeface="Source Sans Pro"/>
                <a:cs typeface="Source Sans Pro"/>
              </a:rPr>
              <a:t>consult</a:t>
            </a:r>
            <a:r>
              <a:rPr dirty="0" sz="2100" spc="-30">
                <a:latin typeface="Source Sans Pro"/>
                <a:cs typeface="Source Sans Pro"/>
              </a:rPr>
              <a:t> </a:t>
            </a:r>
            <a:r>
              <a:rPr dirty="0" sz="2100">
                <a:latin typeface="Source Sans Pro"/>
                <a:cs typeface="Source Sans Pro"/>
              </a:rPr>
              <a:t>with</a:t>
            </a:r>
            <a:r>
              <a:rPr dirty="0" sz="2100" spc="-15">
                <a:latin typeface="Source Sans Pro"/>
                <a:cs typeface="Source Sans Pro"/>
              </a:rPr>
              <a:t> </a:t>
            </a:r>
            <a:r>
              <a:rPr dirty="0" sz="2100">
                <a:latin typeface="Source Sans Pro"/>
                <a:cs typeface="Source Sans Pro"/>
              </a:rPr>
              <a:t>the</a:t>
            </a:r>
            <a:r>
              <a:rPr dirty="0" sz="2100" spc="-20">
                <a:latin typeface="Source Sans Pro"/>
                <a:cs typeface="Source Sans Pro"/>
              </a:rPr>
              <a:t> </a:t>
            </a:r>
            <a:r>
              <a:rPr dirty="0" sz="2100" spc="-10">
                <a:latin typeface="Source Sans Pro"/>
                <a:cs typeface="Source Sans Pro"/>
              </a:rPr>
              <a:t>USCIS </a:t>
            </a:r>
            <a:r>
              <a:rPr dirty="0" sz="2100">
                <a:latin typeface="Source Sans Pro"/>
                <a:cs typeface="Source Sans Pro"/>
              </a:rPr>
              <a:t>Office</a:t>
            </a:r>
            <a:r>
              <a:rPr dirty="0" sz="2100" spc="-15">
                <a:latin typeface="Source Sans Pro"/>
                <a:cs typeface="Source Sans Pro"/>
              </a:rPr>
              <a:t> </a:t>
            </a:r>
            <a:r>
              <a:rPr dirty="0" sz="2100">
                <a:latin typeface="Source Sans Pro"/>
                <a:cs typeface="Source Sans Pro"/>
              </a:rPr>
              <a:t>of</a:t>
            </a:r>
            <a:r>
              <a:rPr dirty="0" sz="2100" spc="-30">
                <a:latin typeface="Source Sans Pro"/>
                <a:cs typeface="Source Sans Pro"/>
              </a:rPr>
              <a:t> </a:t>
            </a:r>
            <a:r>
              <a:rPr dirty="0" sz="2100">
                <a:latin typeface="Source Sans Pro"/>
                <a:cs typeface="Source Sans Pro"/>
              </a:rPr>
              <a:t>Chief</a:t>
            </a:r>
            <a:r>
              <a:rPr dirty="0" sz="2100" spc="-30">
                <a:latin typeface="Source Sans Pro"/>
                <a:cs typeface="Source Sans Pro"/>
              </a:rPr>
              <a:t> </a:t>
            </a:r>
            <a:r>
              <a:rPr dirty="0" sz="2100">
                <a:latin typeface="Source Sans Pro"/>
                <a:cs typeface="Source Sans Pro"/>
              </a:rPr>
              <a:t>Counsel</a:t>
            </a:r>
            <a:r>
              <a:rPr dirty="0" sz="2100" spc="-35">
                <a:latin typeface="Source Sans Pro"/>
                <a:cs typeface="Source Sans Pro"/>
              </a:rPr>
              <a:t> </a:t>
            </a:r>
            <a:r>
              <a:rPr dirty="0" sz="2100">
                <a:latin typeface="Source Sans Pro"/>
                <a:cs typeface="Source Sans Pro"/>
              </a:rPr>
              <a:t>or</a:t>
            </a:r>
            <a:r>
              <a:rPr dirty="0" sz="2100" spc="-35">
                <a:latin typeface="Source Sans Pro"/>
                <a:cs typeface="Source Sans Pro"/>
              </a:rPr>
              <a:t> </a:t>
            </a:r>
            <a:r>
              <a:rPr dirty="0" sz="2100">
                <a:latin typeface="Source Sans Pro"/>
                <a:cs typeface="Source Sans Pro"/>
              </a:rPr>
              <a:t>with</a:t>
            </a:r>
            <a:r>
              <a:rPr dirty="0" sz="2100" spc="-20">
                <a:latin typeface="Source Sans Pro"/>
                <a:cs typeface="Source Sans Pro"/>
              </a:rPr>
              <a:t> </a:t>
            </a:r>
            <a:r>
              <a:rPr dirty="0" sz="2100">
                <a:latin typeface="Source Sans Pro"/>
                <a:cs typeface="Source Sans Pro"/>
              </a:rPr>
              <a:t>the</a:t>
            </a:r>
            <a:r>
              <a:rPr dirty="0" sz="2100" spc="-25">
                <a:latin typeface="Source Sans Pro"/>
                <a:cs typeface="Source Sans Pro"/>
              </a:rPr>
              <a:t> </a:t>
            </a:r>
            <a:r>
              <a:rPr dirty="0" sz="2100">
                <a:latin typeface="Source Sans Pro"/>
                <a:cs typeface="Source Sans Pro"/>
              </a:rPr>
              <a:t>DHS</a:t>
            </a:r>
            <a:r>
              <a:rPr dirty="0" sz="2100" spc="-20">
                <a:latin typeface="Source Sans Pro"/>
                <a:cs typeface="Source Sans Pro"/>
              </a:rPr>
              <a:t> </a:t>
            </a:r>
            <a:r>
              <a:rPr dirty="0" sz="2100">
                <a:latin typeface="Source Sans Pro"/>
                <a:cs typeface="Source Sans Pro"/>
              </a:rPr>
              <a:t>Office</a:t>
            </a:r>
            <a:r>
              <a:rPr dirty="0" sz="2100" spc="-25">
                <a:latin typeface="Source Sans Pro"/>
                <a:cs typeface="Source Sans Pro"/>
              </a:rPr>
              <a:t> </a:t>
            </a:r>
            <a:r>
              <a:rPr dirty="0" sz="2100">
                <a:latin typeface="Source Sans Pro"/>
                <a:cs typeface="Source Sans Pro"/>
              </a:rPr>
              <a:t>of</a:t>
            </a:r>
            <a:r>
              <a:rPr dirty="0" sz="2100" spc="-15">
                <a:latin typeface="Source Sans Pro"/>
                <a:cs typeface="Source Sans Pro"/>
              </a:rPr>
              <a:t> </a:t>
            </a:r>
            <a:r>
              <a:rPr dirty="0" sz="2100">
                <a:latin typeface="Source Sans Pro"/>
                <a:cs typeface="Source Sans Pro"/>
              </a:rPr>
              <a:t>General</a:t>
            </a:r>
            <a:r>
              <a:rPr dirty="0" sz="2100" spc="-45">
                <a:latin typeface="Source Sans Pro"/>
                <a:cs typeface="Source Sans Pro"/>
              </a:rPr>
              <a:t> </a:t>
            </a:r>
            <a:r>
              <a:rPr dirty="0" sz="2100" spc="-10">
                <a:latin typeface="Source Sans Pro"/>
                <a:cs typeface="Source Sans Pro"/>
              </a:rPr>
              <a:t>Counsel.</a:t>
            </a:r>
            <a:endParaRPr sz="21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347" y="390397"/>
            <a:ext cx="4150360" cy="8185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INFORMATION</a:t>
            </a:r>
            <a:r>
              <a:rPr dirty="0" spc="-75"/>
              <a:t> </a:t>
            </a:r>
            <a:r>
              <a:rPr dirty="0" spc="-10"/>
              <a:t>REQUESTS</a:t>
            </a:r>
            <a:r>
              <a:rPr dirty="0" spc="-85"/>
              <a:t> </a:t>
            </a:r>
            <a:r>
              <a:rPr dirty="0" spc="-25"/>
              <a:t>BY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/>
              <a:t>WHITE</a:t>
            </a:r>
            <a:r>
              <a:rPr dirty="0" spc="-10"/>
              <a:t> </a:t>
            </a:r>
            <a:r>
              <a:rPr dirty="0" spc="-20"/>
              <a:t>HOUSE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71177" y="1397762"/>
            <a:ext cx="8109584" cy="25654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300">
                <a:latin typeface="Source Sans Pro"/>
                <a:cs typeface="Source Sans Pro"/>
              </a:rPr>
              <a:t>Per</a:t>
            </a:r>
            <a:r>
              <a:rPr dirty="0" sz="2300" spc="-5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the</a:t>
            </a:r>
            <a:r>
              <a:rPr dirty="0" sz="2300" spc="-5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management</a:t>
            </a:r>
            <a:r>
              <a:rPr dirty="0" sz="2300" spc="-3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directive,</a:t>
            </a:r>
            <a:r>
              <a:rPr dirty="0" sz="2300" spc="-6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initial</a:t>
            </a:r>
            <a:r>
              <a:rPr dirty="0" sz="2300" spc="-55">
                <a:latin typeface="Source Sans Pro"/>
                <a:cs typeface="Source Sans Pro"/>
              </a:rPr>
              <a:t> </a:t>
            </a:r>
            <a:r>
              <a:rPr dirty="0" sz="2300" spc="-10">
                <a:latin typeface="Source Sans Pro"/>
                <a:cs typeface="Source Sans Pro"/>
              </a:rPr>
              <a:t>communications</a:t>
            </a:r>
            <a:r>
              <a:rPr dirty="0" sz="2300" spc="-35">
                <a:latin typeface="Source Sans Pro"/>
                <a:cs typeface="Source Sans Pro"/>
              </a:rPr>
              <a:t> </a:t>
            </a:r>
            <a:r>
              <a:rPr dirty="0" sz="2300" spc="-10">
                <a:latin typeface="Source Sans Pro"/>
                <a:cs typeface="Source Sans Pro"/>
              </a:rPr>
              <a:t>between </a:t>
            </a:r>
            <a:r>
              <a:rPr dirty="0" sz="2300">
                <a:latin typeface="Source Sans Pro"/>
                <a:cs typeface="Source Sans Pro"/>
              </a:rPr>
              <a:t>the</a:t>
            </a:r>
            <a:r>
              <a:rPr dirty="0" sz="2300" spc="-3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White</a:t>
            </a:r>
            <a:r>
              <a:rPr dirty="0" sz="2300" spc="-3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House</a:t>
            </a:r>
            <a:r>
              <a:rPr dirty="0" sz="2300" spc="-1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and</a:t>
            </a:r>
            <a:r>
              <a:rPr dirty="0" sz="2300" spc="-2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DHS</a:t>
            </a:r>
            <a:r>
              <a:rPr dirty="0" sz="2300" spc="-35">
                <a:latin typeface="Source Sans Pro"/>
                <a:cs typeface="Source Sans Pro"/>
              </a:rPr>
              <a:t> </a:t>
            </a:r>
            <a:r>
              <a:rPr dirty="0" sz="2300" spc="-10">
                <a:latin typeface="Source Sans Pro"/>
                <a:cs typeface="Source Sans Pro"/>
              </a:rPr>
              <a:t>regarding</a:t>
            </a:r>
            <a:r>
              <a:rPr dirty="0" sz="2300" spc="-3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any</a:t>
            </a:r>
            <a:r>
              <a:rPr dirty="0" sz="2300" spc="-2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pending</a:t>
            </a:r>
            <a:r>
              <a:rPr dirty="0" sz="2300" spc="-35">
                <a:latin typeface="Source Sans Pro"/>
                <a:cs typeface="Source Sans Pro"/>
              </a:rPr>
              <a:t> </a:t>
            </a:r>
            <a:r>
              <a:rPr dirty="0" sz="2300" spc="-10">
                <a:latin typeface="Source Sans Pro"/>
                <a:cs typeface="Source Sans Pro"/>
              </a:rPr>
              <a:t>Department </a:t>
            </a:r>
            <a:r>
              <a:rPr dirty="0" sz="2300">
                <a:latin typeface="Source Sans Pro"/>
                <a:cs typeface="Source Sans Pro"/>
              </a:rPr>
              <a:t>investigation,</a:t>
            </a:r>
            <a:r>
              <a:rPr dirty="0" sz="2300" spc="-6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adjudication,</a:t>
            </a:r>
            <a:r>
              <a:rPr dirty="0" sz="2300" spc="-5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or</a:t>
            </a:r>
            <a:r>
              <a:rPr dirty="0" sz="2300" spc="-3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criminal</a:t>
            </a:r>
            <a:r>
              <a:rPr dirty="0" sz="2300" spc="-4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or</a:t>
            </a:r>
            <a:r>
              <a:rPr dirty="0" sz="2300" spc="-3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civil</a:t>
            </a:r>
            <a:r>
              <a:rPr dirty="0" sz="2300" spc="-40">
                <a:latin typeface="Source Sans Pro"/>
                <a:cs typeface="Source Sans Pro"/>
              </a:rPr>
              <a:t> </a:t>
            </a:r>
            <a:r>
              <a:rPr dirty="0" sz="2300" spc="-10">
                <a:latin typeface="Source Sans Pro"/>
                <a:cs typeface="Source Sans Pro"/>
              </a:rPr>
              <a:t>enforcement </a:t>
            </a:r>
            <a:r>
              <a:rPr dirty="0" sz="2300">
                <a:latin typeface="Source Sans Pro"/>
                <a:cs typeface="Source Sans Pro"/>
              </a:rPr>
              <a:t>action</a:t>
            </a:r>
            <a:r>
              <a:rPr dirty="0" sz="2300" spc="-3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must</a:t>
            </a:r>
            <a:r>
              <a:rPr dirty="0" sz="2300" spc="-2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go</a:t>
            </a:r>
            <a:r>
              <a:rPr dirty="0" sz="2300" spc="-2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between</a:t>
            </a:r>
            <a:r>
              <a:rPr dirty="0" sz="2300" spc="-4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the</a:t>
            </a:r>
            <a:r>
              <a:rPr dirty="0" sz="23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White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House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Counsel</a:t>
            </a:r>
            <a:r>
              <a:rPr dirty="0" sz="2300" spc="-2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and</a:t>
            </a:r>
            <a:r>
              <a:rPr dirty="0" sz="2300" spc="-2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the</a:t>
            </a:r>
            <a:r>
              <a:rPr dirty="0" sz="2300" spc="-35">
                <a:latin typeface="Source Sans Pro"/>
                <a:cs typeface="Source Sans Pro"/>
              </a:rPr>
              <a:t> </a:t>
            </a:r>
            <a:r>
              <a:rPr dirty="0" sz="2300" spc="-25">
                <a:latin typeface="Source Sans Pro"/>
                <a:cs typeface="Source Sans Pro"/>
              </a:rPr>
              <a:t>DHS </a:t>
            </a:r>
            <a:r>
              <a:rPr dirty="0" sz="2300">
                <a:latin typeface="Source Sans Pro"/>
                <a:cs typeface="Source Sans Pro"/>
              </a:rPr>
              <a:t>General</a:t>
            </a:r>
            <a:r>
              <a:rPr dirty="0" sz="2300" spc="-4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Counsel</a:t>
            </a:r>
            <a:r>
              <a:rPr dirty="0" sz="2300" spc="-5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or</a:t>
            </a:r>
            <a:r>
              <a:rPr dirty="0" sz="2300" spc="-3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Deputy</a:t>
            </a:r>
            <a:r>
              <a:rPr dirty="0" sz="2300" spc="-7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General</a:t>
            </a:r>
            <a:r>
              <a:rPr dirty="0" sz="2300" spc="-40">
                <a:latin typeface="Source Sans Pro"/>
                <a:cs typeface="Source Sans Pro"/>
              </a:rPr>
              <a:t> </a:t>
            </a:r>
            <a:r>
              <a:rPr dirty="0" sz="2300" spc="-10">
                <a:latin typeface="Source Sans Pro"/>
                <a:cs typeface="Source Sans Pro"/>
              </a:rPr>
              <a:t>Counsel.</a:t>
            </a:r>
            <a:endParaRPr sz="2300">
              <a:latin typeface="Source Sans Pro"/>
              <a:cs typeface="Source Sans Pro"/>
            </a:endParaRPr>
          </a:p>
          <a:p>
            <a:pPr marL="355600" marR="401955" indent="-34353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300">
                <a:latin typeface="Source Sans Pro"/>
                <a:cs typeface="Source Sans Pro"/>
              </a:rPr>
              <a:t>Requests</a:t>
            </a:r>
            <a:r>
              <a:rPr dirty="0" sz="2300" spc="-6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that</a:t>
            </a:r>
            <a:r>
              <a:rPr dirty="0" sz="2300" spc="-4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are</a:t>
            </a:r>
            <a:r>
              <a:rPr dirty="0" sz="2300" spc="-4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not</a:t>
            </a:r>
            <a:r>
              <a:rPr dirty="0" sz="2300" spc="-4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referred</a:t>
            </a:r>
            <a:r>
              <a:rPr dirty="0" sz="2300" spc="-5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through</a:t>
            </a:r>
            <a:r>
              <a:rPr dirty="0" sz="2300" spc="-4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DHS</a:t>
            </a:r>
            <a:r>
              <a:rPr dirty="0" sz="2300" spc="-4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Office</a:t>
            </a:r>
            <a:r>
              <a:rPr dirty="0" sz="2300" spc="-4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of</a:t>
            </a:r>
            <a:r>
              <a:rPr dirty="0" sz="2300" spc="-30">
                <a:latin typeface="Source Sans Pro"/>
                <a:cs typeface="Source Sans Pro"/>
              </a:rPr>
              <a:t> </a:t>
            </a:r>
            <a:r>
              <a:rPr dirty="0" sz="2300" spc="-10">
                <a:latin typeface="Source Sans Pro"/>
                <a:cs typeface="Source Sans Pro"/>
              </a:rPr>
              <a:t>General </a:t>
            </a:r>
            <a:r>
              <a:rPr dirty="0" sz="2300">
                <a:latin typeface="Source Sans Pro"/>
                <a:cs typeface="Source Sans Pro"/>
              </a:rPr>
              <a:t>Counsel</a:t>
            </a:r>
            <a:r>
              <a:rPr dirty="0" sz="2300" spc="-5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may</a:t>
            </a:r>
            <a:r>
              <a:rPr dirty="0" sz="2300" spc="-3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require</a:t>
            </a:r>
            <a:r>
              <a:rPr dirty="0" sz="2300" spc="-60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redirection</a:t>
            </a:r>
            <a:r>
              <a:rPr dirty="0" sz="2300" spc="-75">
                <a:latin typeface="Source Sans Pro"/>
                <a:cs typeface="Source Sans Pro"/>
              </a:rPr>
              <a:t> </a:t>
            </a:r>
            <a:r>
              <a:rPr dirty="0" sz="2300">
                <a:latin typeface="Source Sans Pro"/>
                <a:cs typeface="Source Sans Pro"/>
              </a:rPr>
              <a:t>for</a:t>
            </a:r>
            <a:r>
              <a:rPr dirty="0" sz="2300" spc="-30">
                <a:latin typeface="Source Sans Pro"/>
                <a:cs typeface="Source Sans Pro"/>
              </a:rPr>
              <a:t> </a:t>
            </a:r>
            <a:r>
              <a:rPr dirty="0" sz="2300" spc="-10">
                <a:latin typeface="Source Sans Pro"/>
                <a:cs typeface="Source Sans Pro"/>
              </a:rPr>
              <a:t>evaluation.</a:t>
            </a:r>
            <a:endParaRPr sz="23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347" y="390397"/>
            <a:ext cx="4150360" cy="8185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INFORMATION</a:t>
            </a:r>
            <a:r>
              <a:rPr dirty="0" spc="-75"/>
              <a:t> </a:t>
            </a:r>
            <a:r>
              <a:rPr dirty="0" spc="-10"/>
              <a:t>REQUESTS</a:t>
            </a:r>
            <a:r>
              <a:rPr dirty="0" spc="-85"/>
              <a:t> </a:t>
            </a:r>
            <a:r>
              <a:rPr dirty="0" spc="-25"/>
              <a:t>BY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/>
              <a:t>WHITE</a:t>
            </a:r>
            <a:r>
              <a:rPr dirty="0" spc="-10"/>
              <a:t> </a:t>
            </a:r>
            <a:r>
              <a:rPr dirty="0" spc="-20"/>
              <a:t>HOUSE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81659" y="1502917"/>
            <a:ext cx="7583805" cy="290830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355600" marR="5080" indent="-343535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latin typeface="Source Sans Pro"/>
                <a:cs typeface="Source Sans Pro"/>
              </a:rPr>
              <a:t>All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White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House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requests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for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information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do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not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fall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under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the </a:t>
            </a:r>
            <a:r>
              <a:rPr dirty="0" sz="2200">
                <a:latin typeface="Source Sans Pro"/>
                <a:cs typeface="Source Sans Pro"/>
              </a:rPr>
              <a:t>purview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White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House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management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directive.</a:t>
            </a:r>
            <a:r>
              <a:rPr dirty="0" sz="2200" spc="340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For </a:t>
            </a:r>
            <a:r>
              <a:rPr dirty="0" sz="2200" spc="-10">
                <a:latin typeface="Source Sans Pro"/>
                <a:cs typeface="Source Sans Pro"/>
              </a:rPr>
              <a:t>example,</a:t>
            </a:r>
            <a:r>
              <a:rPr dirty="0" sz="2200" spc="-9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requests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for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statistics,</a:t>
            </a:r>
            <a:r>
              <a:rPr dirty="0" sz="2200" spc="-8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policy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information,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etc.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would </a:t>
            </a:r>
            <a:r>
              <a:rPr dirty="0" sz="2200">
                <a:latin typeface="Source Sans Pro"/>
                <a:cs typeface="Source Sans Pro"/>
              </a:rPr>
              <a:t>not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qualify.</a:t>
            </a:r>
            <a:endParaRPr sz="22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700">
              <a:latin typeface="Source Sans Pro"/>
              <a:cs typeface="Source Sans Pro"/>
            </a:endParaRPr>
          </a:p>
          <a:p>
            <a:pPr marL="355600" marR="254635" indent="-342900">
              <a:lnSpc>
                <a:spcPts val="238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spc="-10">
                <a:latin typeface="Source Sans Pro"/>
                <a:cs typeface="Source Sans Pro"/>
              </a:rPr>
              <a:t>Forward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requests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from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White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House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that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do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not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concern </a:t>
            </a:r>
            <a:r>
              <a:rPr dirty="0" sz="2200">
                <a:latin typeface="Source Sans Pro"/>
                <a:cs typeface="Source Sans Pro"/>
              </a:rPr>
              <a:t>open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Department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investigations,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adjudications,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civil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or </a:t>
            </a:r>
            <a:r>
              <a:rPr dirty="0" sz="2200">
                <a:latin typeface="Source Sans Pro"/>
                <a:cs typeface="Source Sans Pro"/>
              </a:rPr>
              <a:t>criminal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enforcement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actions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u="sng" sz="2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2"/>
              </a:rPr>
              <a:t>USCIS</a:t>
            </a:r>
            <a:r>
              <a:rPr dirty="0" u="sng" sz="22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2"/>
              </a:rPr>
              <a:t> </a:t>
            </a:r>
            <a:r>
              <a:rPr dirty="0" u="sng" sz="2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2"/>
              </a:rPr>
              <a:t>Contact</a:t>
            </a:r>
            <a:r>
              <a:rPr dirty="0" u="sng" sz="2200" spc="-6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2"/>
              </a:rPr>
              <a:t> </a:t>
            </a:r>
            <a:r>
              <a:rPr dirty="0" u="sng" sz="2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2"/>
              </a:rPr>
              <a:t>Center</a:t>
            </a:r>
            <a:r>
              <a:rPr dirty="0" sz="2200" spc="-10">
                <a:latin typeface="Source Sans Pro"/>
                <a:cs typeface="Source Sans Pro"/>
              </a:rPr>
              <a:t>, Office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Access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Information</a:t>
            </a:r>
            <a:r>
              <a:rPr dirty="0" sz="2200" spc="-8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Services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(OAIS).</a:t>
            </a:r>
            <a:endParaRPr sz="22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347" y="390397"/>
            <a:ext cx="4150360" cy="8185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INFORMATION</a:t>
            </a:r>
            <a:r>
              <a:rPr dirty="0" spc="-75"/>
              <a:t> </a:t>
            </a:r>
            <a:r>
              <a:rPr dirty="0" spc="-10"/>
              <a:t>REQUESTS</a:t>
            </a:r>
            <a:r>
              <a:rPr dirty="0" spc="-85"/>
              <a:t> </a:t>
            </a:r>
            <a:r>
              <a:rPr dirty="0" spc="-25"/>
              <a:t>BY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/>
              <a:t>WHITE</a:t>
            </a:r>
            <a:r>
              <a:rPr dirty="0" spc="-10"/>
              <a:t> </a:t>
            </a:r>
            <a:r>
              <a:rPr dirty="0" spc="-20"/>
              <a:t>HOUSE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71347" y="1556258"/>
            <a:ext cx="8380095" cy="321056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355600" marR="340360" indent="-343535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latin typeface="Source Sans Pro"/>
                <a:cs typeface="Source Sans Pro"/>
              </a:rPr>
              <a:t>OAIS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receives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responds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all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other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White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House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inquiries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that </a:t>
            </a:r>
            <a:r>
              <a:rPr dirty="0" sz="2200">
                <a:latin typeface="Source Sans Pro"/>
                <a:cs typeface="Source Sans Pro"/>
              </a:rPr>
              <a:t>have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immigration</a:t>
            </a:r>
            <a:r>
              <a:rPr dirty="0" sz="2200" spc="-8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questions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specific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receipt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benefits.</a:t>
            </a:r>
            <a:endParaRPr sz="22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700">
              <a:latin typeface="Source Sans Pro"/>
              <a:cs typeface="Source Sans Pro"/>
            </a:endParaRPr>
          </a:p>
          <a:p>
            <a:pPr marL="355600" marR="5080" indent="-343535">
              <a:lnSpc>
                <a:spcPts val="238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latin typeface="Source Sans Pro"/>
                <a:cs typeface="Source Sans Pro"/>
              </a:rPr>
              <a:t>When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OAIS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receives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EB-</a:t>
            </a:r>
            <a:r>
              <a:rPr dirty="0" sz="2200">
                <a:latin typeface="Source Sans Pro"/>
                <a:cs typeface="Source Sans Pro"/>
              </a:rPr>
              <a:t>5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related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inquiry,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they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will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reach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out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the </a:t>
            </a:r>
            <a:r>
              <a:rPr dirty="0" sz="2200" spc="-10">
                <a:latin typeface="Source Sans Pro"/>
                <a:cs typeface="Source Sans Pro"/>
              </a:rPr>
              <a:t>relevant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program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office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for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assistance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respond.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program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office </a:t>
            </a:r>
            <a:r>
              <a:rPr dirty="0" sz="2200">
                <a:latin typeface="Source Sans Pro"/>
                <a:cs typeface="Source Sans Pro"/>
              </a:rPr>
              <a:t>(e.g.,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Immigrant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Investor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Program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Office)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should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determine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if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the </a:t>
            </a:r>
            <a:r>
              <a:rPr dirty="0" sz="2200" spc="-10">
                <a:latin typeface="Source Sans Pro"/>
                <a:cs typeface="Source Sans Pro"/>
              </a:rPr>
              <a:t>information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request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relates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open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adjudication,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investigation, </a:t>
            </a:r>
            <a:r>
              <a:rPr dirty="0" sz="2200">
                <a:latin typeface="Source Sans Pro"/>
                <a:cs typeface="Source Sans Pro"/>
              </a:rPr>
              <a:t>civil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criminal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enforcement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court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action.</a:t>
            </a:r>
            <a:r>
              <a:rPr dirty="0" sz="2200" spc="3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If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it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does,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program office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should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immediately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consult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with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USCIS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Office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Chief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Counsel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with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DHS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Office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General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Counsel.</a:t>
            </a:r>
            <a:endParaRPr sz="22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347" y="390397"/>
            <a:ext cx="4150360" cy="8185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INFORMATION</a:t>
            </a:r>
            <a:r>
              <a:rPr dirty="0" spc="-75"/>
              <a:t> </a:t>
            </a:r>
            <a:r>
              <a:rPr dirty="0" spc="-10"/>
              <a:t>REQUESTS</a:t>
            </a:r>
            <a:r>
              <a:rPr dirty="0" spc="-85"/>
              <a:t> </a:t>
            </a:r>
            <a:r>
              <a:rPr dirty="0" spc="-25"/>
              <a:t>BY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/>
              <a:t>WHITE</a:t>
            </a:r>
            <a:r>
              <a:rPr dirty="0" spc="-10"/>
              <a:t> </a:t>
            </a:r>
            <a:r>
              <a:rPr dirty="0" spc="-20"/>
              <a:t>HOUSE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71347" y="1626425"/>
            <a:ext cx="8384540" cy="2036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latin typeface="Source Sans Pro"/>
                <a:cs typeface="Source Sans Pro"/>
              </a:rPr>
              <a:t>If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program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office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determines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that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information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requested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does </a:t>
            </a:r>
            <a:r>
              <a:rPr dirty="0" sz="2200">
                <a:latin typeface="Source Sans Pro"/>
                <a:cs typeface="Source Sans Pro"/>
              </a:rPr>
              <a:t>not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relate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open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adjudication,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investigation,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civil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criminal </a:t>
            </a:r>
            <a:r>
              <a:rPr dirty="0" sz="2200" spc="-20">
                <a:latin typeface="Source Sans Pro"/>
                <a:cs typeface="Source Sans Pro"/>
              </a:rPr>
              <a:t>enforcement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court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action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(does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not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fall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under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purview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the </a:t>
            </a:r>
            <a:r>
              <a:rPr dirty="0" sz="2200">
                <a:latin typeface="Source Sans Pro"/>
                <a:cs typeface="Source Sans Pro"/>
              </a:rPr>
              <a:t>White</a:t>
            </a:r>
            <a:r>
              <a:rPr dirty="0" sz="2200" spc="-8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House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management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directive),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program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office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should </a:t>
            </a:r>
            <a:r>
              <a:rPr dirty="0" sz="2200">
                <a:latin typeface="Source Sans Pro"/>
                <a:cs typeface="Source Sans Pro"/>
              </a:rPr>
              <a:t>provide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OAIS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with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information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needed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for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OAIS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respond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the </a:t>
            </a:r>
            <a:r>
              <a:rPr dirty="0" sz="2200" spc="-10">
                <a:latin typeface="Source Sans Pro"/>
                <a:cs typeface="Source Sans Pro"/>
              </a:rPr>
              <a:t>inquiry.</a:t>
            </a:r>
            <a:endParaRPr sz="22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364801" y="1560576"/>
            <a:ext cx="3496310" cy="3255645"/>
            <a:chOff x="3364801" y="1560576"/>
            <a:chExt cx="3496310" cy="3255645"/>
          </a:xfrm>
        </p:grpSpPr>
        <p:sp>
          <p:nvSpPr>
            <p:cNvPr id="3" name="object 3" descr=""/>
            <p:cNvSpPr/>
            <p:nvPr/>
          </p:nvSpPr>
          <p:spPr>
            <a:xfrm>
              <a:off x="4414617" y="2982007"/>
              <a:ext cx="705485" cy="822960"/>
            </a:xfrm>
            <a:custGeom>
              <a:avLst/>
              <a:gdLst/>
              <a:ahLst/>
              <a:cxnLst/>
              <a:rect l="l" t="t" r="r" b="b"/>
              <a:pathLst>
                <a:path w="705485" h="822960">
                  <a:moveTo>
                    <a:pt x="418274" y="0"/>
                  </a:moveTo>
                  <a:lnTo>
                    <a:pt x="0" y="72669"/>
                  </a:lnTo>
                  <a:lnTo>
                    <a:pt x="353745" y="442277"/>
                  </a:lnTo>
                  <a:lnTo>
                    <a:pt x="371805" y="318439"/>
                  </a:lnTo>
                  <a:lnTo>
                    <a:pt x="416480" y="351244"/>
                  </a:lnTo>
                  <a:lnTo>
                    <a:pt x="457997" y="386307"/>
                  </a:lnTo>
                  <a:lnTo>
                    <a:pt x="496252" y="423454"/>
                  </a:lnTo>
                  <a:lnTo>
                    <a:pt x="531139" y="462510"/>
                  </a:lnTo>
                  <a:lnTo>
                    <a:pt x="562551" y="503300"/>
                  </a:lnTo>
                  <a:lnTo>
                    <a:pt x="590384" y="545650"/>
                  </a:lnTo>
                  <a:lnTo>
                    <a:pt x="614532" y="589385"/>
                  </a:lnTo>
                  <a:lnTo>
                    <a:pt x="634889" y="634329"/>
                  </a:lnTo>
                  <a:lnTo>
                    <a:pt x="651350" y="680308"/>
                  </a:lnTo>
                  <a:lnTo>
                    <a:pt x="663809" y="727147"/>
                  </a:lnTo>
                  <a:lnTo>
                    <a:pt x="672161" y="774671"/>
                  </a:lnTo>
                  <a:lnTo>
                    <a:pt x="676300" y="822706"/>
                  </a:lnTo>
                  <a:lnTo>
                    <a:pt x="689428" y="778406"/>
                  </a:lnTo>
                  <a:lnTo>
                    <a:pt x="698570" y="733709"/>
                  </a:lnTo>
                  <a:lnTo>
                    <a:pt x="703789" y="688774"/>
                  </a:lnTo>
                  <a:lnTo>
                    <a:pt x="705149" y="643760"/>
                  </a:lnTo>
                  <a:lnTo>
                    <a:pt x="702712" y="598827"/>
                  </a:lnTo>
                  <a:lnTo>
                    <a:pt x="696541" y="554133"/>
                  </a:lnTo>
                  <a:lnTo>
                    <a:pt x="686699" y="509837"/>
                  </a:lnTo>
                  <a:lnTo>
                    <a:pt x="673249" y="466100"/>
                  </a:lnTo>
                  <a:lnTo>
                    <a:pt x="656254" y="423079"/>
                  </a:lnTo>
                  <a:lnTo>
                    <a:pt x="635776" y="380935"/>
                  </a:lnTo>
                  <a:lnTo>
                    <a:pt x="611878" y="339826"/>
                  </a:lnTo>
                  <a:lnTo>
                    <a:pt x="584624" y="299911"/>
                  </a:lnTo>
                  <a:lnTo>
                    <a:pt x="554075" y="261350"/>
                  </a:lnTo>
                  <a:lnTo>
                    <a:pt x="520296" y="224301"/>
                  </a:lnTo>
                  <a:lnTo>
                    <a:pt x="483349" y="188925"/>
                  </a:lnTo>
                  <a:lnTo>
                    <a:pt x="443297" y="155380"/>
                  </a:lnTo>
                  <a:lnTo>
                    <a:pt x="400202" y="123825"/>
                  </a:lnTo>
                  <a:lnTo>
                    <a:pt x="4182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9183" y="1560576"/>
              <a:ext cx="2721863" cy="247497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214318" y="3708731"/>
              <a:ext cx="900430" cy="728980"/>
            </a:xfrm>
            <a:custGeom>
              <a:avLst/>
              <a:gdLst/>
              <a:ahLst/>
              <a:cxnLst/>
              <a:rect l="l" t="t" r="r" b="b"/>
              <a:pathLst>
                <a:path w="900429" h="728979">
                  <a:moveTo>
                    <a:pt x="899909" y="0"/>
                  </a:moveTo>
                  <a:lnTo>
                    <a:pt x="892134" y="41692"/>
                  </a:lnTo>
                  <a:lnTo>
                    <a:pt x="881222" y="82187"/>
                  </a:lnTo>
                  <a:lnTo>
                    <a:pt x="867287" y="121416"/>
                  </a:lnTo>
                  <a:lnTo>
                    <a:pt x="850444" y="159309"/>
                  </a:lnTo>
                  <a:lnTo>
                    <a:pt x="830809" y="195798"/>
                  </a:lnTo>
                  <a:lnTo>
                    <a:pt x="808495" y="230813"/>
                  </a:lnTo>
                  <a:lnTo>
                    <a:pt x="783618" y="264285"/>
                  </a:lnTo>
                  <a:lnTo>
                    <a:pt x="756292" y="296145"/>
                  </a:lnTo>
                  <a:lnTo>
                    <a:pt x="726632" y="326325"/>
                  </a:lnTo>
                  <a:lnTo>
                    <a:pt x="694754" y="354754"/>
                  </a:lnTo>
                  <a:lnTo>
                    <a:pt x="660771" y="381365"/>
                  </a:lnTo>
                  <a:lnTo>
                    <a:pt x="624800" y="406087"/>
                  </a:lnTo>
                  <a:lnTo>
                    <a:pt x="586954" y="428852"/>
                  </a:lnTo>
                  <a:lnTo>
                    <a:pt x="547348" y="449590"/>
                  </a:lnTo>
                  <a:lnTo>
                    <a:pt x="506098" y="468234"/>
                  </a:lnTo>
                  <a:lnTo>
                    <a:pt x="463318" y="484712"/>
                  </a:lnTo>
                  <a:lnTo>
                    <a:pt x="419122" y="498957"/>
                  </a:lnTo>
                  <a:lnTo>
                    <a:pt x="373627" y="510900"/>
                  </a:lnTo>
                  <a:lnTo>
                    <a:pt x="326946" y="520470"/>
                  </a:lnTo>
                  <a:lnTo>
                    <a:pt x="279194" y="527600"/>
                  </a:lnTo>
                  <a:lnTo>
                    <a:pt x="230487" y="532220"/>
                  </a:lnTo>
                  <a:lnTo>
                    <a:pt x="180939" y="534260"/>
                  </a:lnTo>
                  <a:lnTo>
                    <a:pt x="130664" y="533653"/>
                  </a:lnTo>
                  <a:lnTo>
                    <a:pt x="79779" y="530328"/>
                  </a:lnTo>
                  <a:lnTo>
                    <a:pt x="28397" y="524217"/>
                  </a:lnTo>
                  <a:lnTo>
                    <a:pt x="0" y="718832"/>
                  </a:lnTo>
                  <a:lnTo>
                    <a:pt x="51382" y="724943"/>
                  </a:lnTo>
                  <a:lnTo>
                    <a:pt x="102267" y="728268"/>
                  </a:lnTo>
                  <a:lnTo>
                    <a:pt x="152541" y="728875"/>
                  </a:lnTo>
                  <a:lnTo>
                    <a:pt x="202090" y="726834"/>
                  </a:lnTo>
                  <a:lnTo>
                    <a:pt x="250797" y="722215"/>
                  </a:lnTo>
                  <a:lnTo>
                    <a:pt x="298549" y="715085"/>
                  </a:lnTo>
                  <a:lnTo>
                    <a:pt x="345229" y="705514"/>
                  </a:lnTo>
                  <a:lnTo>
                    <a:pt x="390725" y="693572"/>
                  </a:lnTo>
                  <a:lnTo>
                    <a:pt x="434920" y="679327"/>
                  </a:lnTo>
                  <a:lnTo>
                    <a:pt x="477701" y="662848"/>
                  </a:lnTo>
                  <a:lnTo>
                    <a:pt x="518951" y="644205"/>
                  </a:lnTo>
                  <a:lnTo>
                    <a:pt x="558556" y="623467"/>
                  </a:lnTo>
                  <a:lnTo>
                    <a:pt x="596403" y="600702"/>
                  </a:lnTo>
                  <a:lnTo>
                    <a:pt x="632374" y="575980"/>
                  </a:lnTo>
                  <a:lnTo>
                    <a:pt x="666357" y="549369"/>
                  </a:lnTo>
                  <a:lnTo>
                    <a:pt x="698235" y="520940"/>
                  </a:lnTo>
                  <a:lnTo>
                    <a:pt x="727895" y="490760"/>
                  </a:lnTo>
                  <a:lnTo>
                    <a:pt x="755220" y="458900"/>
                  </a:lnTo>
                  <a:lnTo>
                    <a:pt x="780098" y="425428"/>
                  </a:lnTo>
                  <a:lnTo>
                    <a:pt x="802412" y="390413"/>
                  </a:lnTo>
                  <a:lnTo>
                    <a:pt x="822047" y="353924"/>
                  </a:lnTo>
                  <a:lnTo>
                    <a:pt x="838890" y="316031"/>
                  </a:lnTo>
                  <a:lnTo>
                    <a:pt x="852825" y="276802"/>
                  </a:lnTo>
                  <a:lnTo>
                    <a:pt x="863737" y="236307"/>
                  </a:lnTo>
                  <a:lnTo>
                    <a:pt x="871512" y="194614"/>
                  </a:lnTo>
                  <a:lnTo>
                    <a:pt x="899909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214322" y="2982003"/>
              <a:ext cx="905510" cy="1456055"/>
            </a:xfrm>
            <a:custGeom>
              <a:avLst/>
              <a:gdLst/>
              <a:ahLst/>
              <a:cxnLst/>
              <a:rect l="l" t="t" r="r" b="b"/>
              <a:pathLst>
                <a:path w="905510" h="1456054">
                  <a:moveTo>
                    <a:pt x="876592" y="822705"/>
                  </a:moveTo>
                  <a:lnTo>
                    <a:pt x="872453" y="774671"/>
                  </a:lnTo>
                  <a:lnTo>
                    <a:pt x="864102" y="727148"/>
                  </a:lnTo>
                  <a:lnTo>
                    <a:pt x="851644" y="680310"/>
                  </a:lnTo>
                  <a:lnTo>
                    <a:pt x="835184" y="634332"/>
                  </a:lnTo>
                  <a:lnTo>
                    <a:pt x="814829" y="589389"/>
                  </a:lnTo>
                  <a:lnTo>
                    <a:pt x="790682" y="545657"/>
                  </a:lnTo>
                  <a:lnTo>
                    <a:pt x="762851" y="503308"/>
                  </a:lnTo>
                  <a:lnTo>
                    <a:pt x="731440" y="462519"/>
                  </a:lnTo>
                  <a:lnTo>
                    <a:pt x="696555" y="423465"/>
                  </a:lnTo>
                  <a:lnTo>
                    <a:pt x="658301" y="386319"/>
                  </a:lnTo>
                  <a:lnTo>
                    <a:pt x="616784" y="351256"/>
                  </a:lnTo>
                  <a:lnTo>
                    <a:pt x="572109" y="318452"/>
                  </a:lnTo>
                  <a:lnTo>
                    <a:pt x="554037" y="442277"/>
                  </a:lnTo>
                  <a:lnTo>
                    <a:pt x="200291" y="72669"/>
                  </a:lnTo>
                  <a:lnTo>
                    <a:pt x="618566" y="0"/>
                  </a:lnTo>
                  <a:lnTo>
                    <a:pt x="600494" y="123837"/>
                  </a:lnTo>
                  <a:lnTo>
                    <a:pt x="642775" y="154758"/>
                  </a:lnTo>
                  <a:lnTo>
                    <a:pt x="682189" y="187651"/>
                  </a:lnTo>
                  <a:lnTo>
                    <a:pt x="718662" y="222367"/>
                  </a:lnTo>
                  <a:lnTo>
                    <a:pt x="752118" y="258755"/>
                  </a:lnTo>
                  <a:lnTo>
                    <a:pt x="782485" y="296667"/>
                  </a:lnTo>
                  <a:lnTo>
                    <a:pt x="809688" y="335954"/>
                  </a:lnTo>
                  <a:lnTo>
                    <a:pt x="833652" y="376465"/>
                  </a:lnTo>
                  <a:lnTo>
                    <a:pt x="854305" y="418052"/>
                  </a:lnTo>
                  <a:lnTo>
                    <a:pt x="871570" y="460565"/>
                  </a:lnTo>
                  <a:lnTo>
                    <a:pt x="885375" y="503855"/>
                  </a:lnTo>
                  <a:lnTo>
                    <a:pt x="895646" y="547773"/>
                  </a:lnTo>
                  <a:lnTo>
                    <a:pt x="902307" y="592168"/>
                  </a:lnTo>
                  <a:lnTo>
                    <a:pt x="905285" y="636893"/>
                  </a:lnTo>
                  <a:lnTo>
                    <a:pt x="904506" y="681797"/>
                  </a:lnTo>
                  <a:lnTo>
                    <a:pt x="899896" y="726732"/>
                  </a:lnTo>
                  <a:lnTo>
                    <a:pt x="871512" y="921346"/>
                  </a:lnTo>
                  <a:lnTo>
                    <a:pt x="863737" y="963039"/>
                  </a:lnTo>
                  <a:lnTo>
                    <a:pt x="852825" y="1003534"/>
                  </a:lnTo>
                  <a:lnTo>
                    <a:pt x="838890" y="1042762"/>
                  </a:lnTo>
                  <a:lnTo>
                    <a:pt x="822047" y="1080655"/>
                  </a:lnTo>
                  <a:lnTo>
                    <a:pt x="802412" y="1117143"/>
                  </a:lnTo>
                  <a:lnTo>
                    <a:pt x="780098" y="1152158"/>
                  </a:lnTo>
                  <a:lnTo>
                    <a:pt x="755220" y="1185630"/>
                  </a:lnTo>
                  <a:lnTo>
                    <a:pt x="727895" y="1217489"/>
                  </a:lnTo>
                  <a:lnTo>
                    <a:pt x="698235" y="1247668"/>
                  </a:lnTo>
                  <a:lnTo>
                    <a:pt x="666357" y="1276097"/>
                  </a:lnTo>
                  <a:lnTo>
                    <a:pt x="632374" y="1302706"/>
                  </a:lnTo>
                  <a:lnTo>
                    <a:pt x="596403" y="1327428"/>
                  </a:lnTo>
                  <a:lnTo>
                    <a:pt x="558556" y="1350192"/>
                  </a:lnTo>
                  <a:lnTo>
                    <a:pt x="518951" y="1370930"/>
                  </a:lnTo>
                  <a:lnTo>
                    <a:pt x="477701" y="1389572"/>
                  </a:lnTo>
                  <a:lnTo>
                    <a:pt x="434920" y="1406050"/>
                  </a:lnTo>
                  <a:lnTo>
                    <a:pt x="390725" y="1420294"/>
                  </a:lnTo>
                  <a:lnTo>
                    <a:pt x="345229" y="1432236"/>
                  </a:lnTo>
                  <a:lnTo>
                    <a:pt x="298549" y="1441806"/>
                  </a:lnTo>
                  <a:lnTo>
                    <a:pt x="250797" y="1448935"/>
                  </a:lnTo>
                  <a:lnTo>
                    <a:pt x="202090" y="1453555"/>
                  </a:lnTo>
                  <a:lnTo>
                    <a:pt x="152541" y="1455595"/>
                  </a:lnTo>
                  <a:lnTo>
                    <a:pt x="102267" y="1454987"/>
                  </a:lnTo>
                  <a:lnTo>
                    <a:pt x="51382" y="1451663"/>
                  </a:lnTo>
                  <a:lnTo>
                    <a:pt x="0" y="1445552"/>
                  </a:lnTo>
                  <a:lnTo>
                    <a:pt x="28384" y="1250937"/>
                  </a:lnTo>
                  <a:lnTo>
                    <a:pt x="79766" y="1257048"/>
                  </a:lnTo>
                  <a:lnTo>
                    <a:pt x="130652" y="1260372"/>
                  </a:lnTo>
                  <a:lnTo>
                    <a:pt x="180926" y="1260980"/>
                  </a:lnTo>
                  <a:lnTo>
                    <a:pt x="230475" y="1258940"/>
                  </a:lnTo>
                  <a:lnTo>
                    <a:pt x="279183" y="1254320"/>
                  </a:lnTo>
                  <a:lnTo>
                    <a:pt x="326935" y="1247191"/>
                  </a:lnTo>
                  <a:lnTo>
                    <a:pt x="373616" y="1237621"/>
                  </a:lnTo>
                  <a:lnTo>
                    <a:pt x="419112" y="1225680"/>
                  </a:lnTo>
                  <a:lnTo>
                    <a:pt x="463308" y="1211435"/>
                  </a:lnTo>
                  <a:lnTo>
                    <a:pt x="506089" y="1194957"/>
                  </a:lnTo>
                  <a:lnTo>
                    <a:pt x="547340" y="1176315"/>
                  </a:lnTo>
                  <a:lnTo>
                    <a:pt x="586946" y="1155577"/>
                  </a:lnTo>
                  <a:lnTo>
                    <a:pt x="624792" y="1132813"/>
                  </a:lnTo>
                  <a:lnTo>
                    <a:pt x="660764" y="1108092"/>
                  </a:lnTo>
                  <a:lnTo>
                    <a:pt x="694747" y="1081482"/>
                  </a:lnTo>
                  <a:lnTo>
                    <a:pt x="726625" y="1053053"/>
                  </a:lnTo>
                  <a:lnTo>
                    <a:pt x="756285" y="1022874"/>
                  </a:lnTo>
                  <a:lnTo>
                    <a:pt x="783610" y="991015"/>
                  </a:lnTo>
                  <a:lnTo>
                    <a:pt x="808487" y="957543"/>
                  </a:lnTo>
                  <a:lnTo>
                    <a:pt x="830801" y="922529"/>
                  </a:lnTo>
                  <a:lnTo>
                    <a:pt x="850436" y="886040"/>
                  </a:lnTo>
                  <a:lnTo>
                    <a:pt x="867278" y="848148"/>
                  </a:lnTo>
                  <a:lnTo>
                    <a:pt x="881212" y="808919"/>
                  </a:lnTo>
                  <a:lnTo>
                    <a:pt x="892123" y="768424"/>
                  </a:lnTo>
                  <a:lnTo>
                    <a:pt x="899896" y="726732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369564" y="3887723"/>
              <a:ext cx="2057400" cy="923925"/>
            </a:xfrm>
            <a:custGeom>
              <a:avLst/>
              <a:gdLst/>
              <a:ahLst/>
              <a:cxnLst/>
              <a:rect l="l" t="t" r="r" b="b"/>
              <a:pathLst>
                <a:path w="2057400" h="923925">
                  <a:moveTo>
                    <a:pt x="2057400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2057400" y="923544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369564" y="3887723"/>
              <a:ext cx="2057400" cy="923925"/>
            </a:xfrm>
            <a:custGeom>
              <a:avLst/>
              <a:gdLst/>
              <a:ahLst/>
              <a:cxnLst/>
              <a:rect l="l" t="t" r="r" b="b"/>
              <a:pathLst>
                <a:path w="2057400" h="923925">
                  <a:moveTo>
                    <a:pt x="0" y="0"/>
                  </a:moveTo>
                  <a:lnTo>
                    <a:pt x="2057400" y="0"/>
                  </a:lnTo>
                  <a:lnTo>
                    <a:pt x="2057400" y="923544"/>
                  </a:lnTo>
                  <a:lnTo>
                    <a:pt x="0" y="9235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6200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LEADERSHIP</a:t>
            </a:r>
            <a:r>
              <a:rPr dirty="0" sz="2400" spc="-70"/>
              <a:t> </a:t>
            </a:r>
            <a:r>
              <a:rPr dirty="0" sz="2400"/>
              <a:t>INTERVENTION</a:t>
            </a:r>
            <a:r>
              <a:rPr dirty="0" sz="2400" spc="-10"/>
              <a:t> </a:t>
            </a:r>
            <a:r>
              <a:rPr dirty="0" sz="2400"/>
              <a:t>IN</a:t>
            </a:r>
            <a:r>
              <a:rPr dirty="0" sz="2400" spc="-35"/>
              <a:t> </a:t>
            </a:r>
            <a:r>
              <a:rPr dirty="0" sz="2400"/>
              <a:t>SPECIFIC</a:t>
            </a:r>
            <a:r>
              <a:rPr dirty="0" sz="2400" spc="-15"/>
              <a:t> </a:t>
            </a:r>
            <a:r>
              <a:rPr dirty="0" sz="2400" spc="-10"/>
              <a:t>EB-</a:t>
            </a:r>
            <a:r>
              <a:rPr dirty="0" sz="2400" spc="-50"/>
              <a:t>5 </a:t>
            </a:r>
            <a:r>
              <a:rPr dirty="0" sz="2400" spc="-10"/>
              <a:t>ADJUDICATIONS</a:t>
            </a:r>
            <a:endParaRPr sz="2400"/>
          </a:p>
        </p:txBody>
      </p:sp>
      <p:sp>
        <p:nvSpPr>
          <p:cNvPr id="10" name="object 10" descr=""/>
          <p:cNvSpPr txBox="1"/>
          <p:nvPr/>
        </p:nvSpPr>
        <p:spPr>
          <a:xfrm>
            <a:off x="3661917" y="4179345"/>
            <a:ext cx="14712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Protocols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Focus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9467" y="1630679"/>
            <a:ext cx="2702051" cy="2473451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69264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Senior</a:t>
            </a:r>
            <a:r>
              <a:rPr dirty="0" spc="-60"/>
              <a:t> </a:t>
            </a:r>
            <a:r>
              <a:rPr dirty="0" spc="-10"/>
              <a:t>leaders</a:t>
            </a:r>
            <a:r>
              <a:rPr dirty="0" spc="-50"/>
              <a:t> </a:t>
            </a:r>
            <a:r>
              <a:rPr dirty="0"/>
              <a:t>may</a:t>
            </a:r>
            <a:r>
              <a:rPr dirty="0" spc="-40"/>
              <a:t> </a:t>
            </a:r>
            <a:r>
              <a:rPr dirty="0" spc="-10"/>
              <a:t>intervene</a:t>
            </a:r>
            <a:r>
              <a:rPr dirty="0" spc="-60"/>
              <a:t> </a:t>
            </a:r>
            <a:r>
              <a:rPr dirty="0"/>
              <a:t>in</a:t>
            </a:r>
            <a:r>
              <a:rPr dirty="0" spc="-40"/>
              <a:t> </a:t>
            </a:r>
            <a:r>
              <a:rPr dirty="0" spc="-10"/>
              <a:t>particular</a:t>
            </a:r>
            <a:r>
              <a:rPr dirty="0" spc="-55"/>
              <a:t> </a:t>
            </a:r>
            <a:r>
              <a:rPr dirty="0"/>
              <a:t>cases</a:t>
            </a:r>
            <a:r>
              <a:rPr dirty="0" spc="-5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under</a:t>
            </a:r>
            <a:r>
              <a:rPr dirty="0" spc="-45"/>
              <a:t> </a:t>
            </a:r>
            <a:r>
              <a:rPr dirty="0" spc="-10"/>
              <a:t>exceptional </a:t>
            </a:r>
            <a:r>
              <a:rPr dirty="0" spc="-20"/>
              <a:t>circumstances.</a:t>
            </a:r>
            <a:r>
              <a:rPr dirty="0" spc="-40"/>
              <a:t> </a:t>
            </a:r>
            <a:r>
              <a:rPr dirty="0" spc="-10"/>
              <a:t>“Intervention”</a:t>
            </a:r>
            <a:r>
              <a:rPr dirty="0" spc="-50"/>
              <a:t> </a:t>
            </a:r>
            <a:r>
              <a:rPr dirty="0"/>
              <a:t>means</a:t>
            </a:r>
            <a:r>
              <a:rPr dirty="0" spc="-25"/>
              <a:t> </a:t>
            </a:r>
            <a:r>
              <a:rPr dirty="0" spc="-10"/>
              <a:t>providing</a:t>
            </a:r>
            <a:r>
              <a:rPr dirty="0" spc="-30"/>
              <a:t> </a:t>
            </a:r>
            <a:r>
              <a:rPr dirty="0" spc="-10"/>
              <a:t>substantive</a:t>
            </a:r>
            <a:r>
              <a:rPr dirty="0" spc="-50"/>
              <a:t> </a:t>
            </a:r>
            <a:r>
              <a:rPr dirty="0" spc="-10"/>
              <a:t>direction</a:t>
            </a:r>
            <a:r>
              <a:rPr dirty="0" spc="-50"/>
              <a:t> </a:t>
            </a:r>
            <a:r>
              <a:rPr dirty="0" spc="-25"/>
              <a:t>or </a:t>
            </a:r>
            <a:r>
              <a:rPr dirty="0"/>
              <a:t>input</a:t>
            </a:r>
            <a:r>
              <a:rPr dirty="0" spc="-35"/>
              <a:t> </a:t>
            </a:r>
            <a:r>
              <a:rPr dirty="0"/>
              <a:t>on</a:t>
            </a:r>
            <a:r>
              <a:rPr dirty="0" spc="-35"/>
              <a:t> </a:t>
            </a:r>
            <a:r>
              <a:rPr dirty="0" spc="-20"/>
              <a:t>decision-</a:t>
            </a:r>
            <a:r>
              <a:rPr dirty="0"/>
              <a:t>making</a:t>
            </a:r>
            <a:r>
              <a:rPr dirty="0" spc="-30"/>
              <a:t> </a:t>
            </a:r>
            <a:r>
              <a:rPr dirty="0"/>
              <a:t>or</a:t>
            </a:r>
            <a:r>
              <a:rPr dirty="0" spc="-25"/>
              <a:t> </a:t>
            </a:r>
            <a:r>
              <a:rPr dirty="0"/>
              <a:t>appeals</a:t>
            </a:r>
            <a:r>
              <a:rPr dirty="0" spc="-35"/>
              <a:t> </a:t>
            </a:r>
            <a:r>
              <a:rPr dirty="0" spc="-20"/>
              <a:t>regarding</a:t>
            </a:r>
            <a:r>
              <a:rPr dirty="0" spc="-25"/>
              <a:t> </a:t>
            </a:r>
            <a:r>
              <a:rPr dirty="0" spc="-10"/>
              <a:t>particular</a:t>
            </a:r>
            <a:r>
              <a:rPr dirty="0" spc="-40"/>
              <a:t> </a:t>
            </a:r>
            <a:r>
              <a:rPr dirty="0" spc="-20"/>
              <a:t>EB-</a:t>
            </a:r>
            <a:r>
              <a:rPr dirty="0"/>
              <a:t>5</a:t>
            </a:r>
            <a:r>
              <a:rPr dirty="0" spc="-40"/>
              <a:t> </a:t>
            </a:r>
            <a:r>
              <a:rPr dirty="0" spc="-10"/>
              <a:t>cases, </a:t>
            </a:r>
            <a:r>
              <a:rPr dirty="0"/>
              <a:t>including</a:t>
            </a:r>
            <a:r>
              <a:rPr dirty="0" spc="-65"/>
              <a:t> </a:t>
            </a:r>
            <a:r>
              <a:rPr dirty="0"/>
              <a:t>requests</a:t>
            </a:r>
            <a:r>
              <a:rPr dirty="0" spc="-75"/>
              <a:t> </a:t>
            </a:r>
            <a:r>
              <a:rPr dirty="0"/>
              <a:t>to</a:t>
            </a:r>
            <a:r>
              <a:rPr dirty="0" spc="-70"/>
              <a:t> </a:t>
            </a:r>
            <a:r>
              <a:rPr dirty="0"/>
              <a:t>expedite.</a:t>
            </a:r>
            <a:r>
              <a:rPr dirty="0" spc="300"/>
              <a:t> </a:t>
            </a:r>
            <a:r>
              <a:rPr dirty="0" spc="-10"/>
              <a:t>Intervention</a:t>
            </a:r>
            <a:r>
              <a:rPr dirty="0" spc="-75"/>
              <a:t> </a:t>
            </a:r>
            <a:r>
              <a:rPr dirty="0"/>
              <a:t>does</a:t>
            </a:r>
            <a:r>
              <a:rPr dirty="0" spc="-70"/>
              <a:t> </a:t>
            </a:r>
            <a:r>
              <a:rPr dirty="0"/>
              <a:t>not</a:t>
            </a:r>
            <a:r>
              <a:rPr dirty="0" spc="-65"/>
              <a:t> </a:t>
            </a:r>
            <a:r>
              <a:rPr dirty="0"/>
              <a:t>include</a:t>
            </a:r>
            <a:r>
              <a:rPr dirty="0" spc="-65"/>
              <a:t> </a:t>
            </a:r>
            <a:r>
              <a:rPr dirty="0" spc="-20"/>
              <a:t>mere </a:t>
            </a:r>
            <a:r>
              <a:rPr dirty="0"/>
              <a:t>requests</a:t>
            </a:r>
            <a:r>
              <a:rPr dirty="0" spc="-80"/>
              <a:t> </a:t>
            </a:r>
            <a:r>
              <a:rPr dirty="0"/>
              <a:t>for</a:t>
            </a:r>
            <a:r>
              <a:rPr dirty="0" spc="-70"/>
              <a:t> </a:t>
            </a:r>
            <a:r>
              <a:rPr dirty="0" spc="-10"/>
              <a:t>information</a:t>
            </a:r>
            <a:r>
              <a:rPr dirty="0" spc="-75"/>
              <a:t> </a:t>
            </a:r>
            <a:r>
              <a:rPr dirty="0"/>
              <a:t>(e.g.,</a:t>
            </a:r>
            <a:r>
              <a:rPr dirty="0" spc="-70"/>
              <a:t> </a:t>
            </a:r>
            <a:r>
              <a:rPr dirty="0"/>
              <a:t>request</a:t>
            </a:r>
            <a:r>
              <a:rPr dirty="0" spc="-80"/>
              <a:t> </a:t>
            </a:r>
            <a:r>
              <a:rPr dirty="0"/>
              <a:t>for</a:t>
            </a:r>
            <a:r>
              <a:rPr dirty="0" spc="-70"/>
              <a:t> </a:t>
            </a:r>
            <a:r>
              <a:rPr dirty="0"/>
              <a:t>case</a:t>
            </a:r>
            <a:r>
              <a:rPr dirty="0" spc="-60"/>
              <a:t> </a:t>
            </a:r>
            <a:r>
              <a:rPr dirty="0" spc="-10"/>
              <a:t>status).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860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LEADERSHIP</a:t>
            </a:r>
            <a:r>
              <a:rPr dirty="0" sz="2400" spc="-70"/>
              <a:t> </a:t>
            </a:r>
            <a:r>
              <a:rPr dirty="0" sz="2400"/>
              <a:t>INTERVENTION</a:t>
            </a:r>
            <a:r>
              <a:rPr dirty="0" sz="2400" spc="-10"/>
              <a:t> </a:t>
            </a:r>
            <a:r>
              <a:rPr dirty="0" sz="2400"/>
              <a:t>IN</a:t>
            </a:r>
            <a:r>
              <a:rPr dirty="0" sz="2400" spc="-35"/>
              <a:t> </a:t>
            </a:r>
            <a:r>
              <a:rPr dirty="0" sz="2400"/>
              <a:t>SPECIFIC</a:t>
            </a:r>
            <a:r>
              <a:rPr dirty="0" sz="2400" spc="-15"/>
              <a:t> </a:t>
            </a:r>
            <a:r>
              <a:rPr dirty="0" sz="2400" spc="-10"/>
              <a:t>EB-</a:t>
            </a:r>
            <a:r>
              <a:rPr dirty="0" sz="2400" spc="-50"/>
              <a:t>5 </a:t>
            </a:r>
            <a:r>
              <a:rPr dirty="0" sz="2400" spc="-10"/>
              <a:t>ADJUDICATIONS</a:t>
            </a:r>
            <a:endParaRPr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1347" y="1594510"/>
            <a:ext cx="8356600" cy="304292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2200" spc="-10" b="1">
                <a:latin typeface="Source Sans Pro"/>
                <a:cs typeface="Source Sans Pro"/>
              </a:rPr>
              <a:t>Examples</a:t>
            </a:r>
            <a:r>
              <a:rPr dirty="0" sz="2200" spc="-65" b="1">
                <a:latin typeface="Source Sans Pro"/>
                <a:cs typeface="Source Sans Pro"/>
              </a:rPr>
              <a:t> </a:t>
            </a:r>
            <a:r>
              <a:rPr dirty="0" sz="2200" b="1">
                <a:latin typeface="Source Sans Pro"/>
                <a:cs typeface="Source Sans Pro"/>
              </a:rPr>
              <a:t>include,</a:t>
            </a:r>
            <a:r>
              <a:rPr dirty="0" sz="2200" spc="-45" b="1">
                <a:latin typeface="Source Sans Pro"/>
                <a:cs typeface="Source Sans Pro"/>
              </a:rPr>
              <a:t> </a:t>
            </a:r>
            <a:r>
              <a:rPr dirty="0" sz="2200" b="1">
                <a:latin typeface="Source Sans Pro"/>
                <a:cs typeface="Source Sans Pro"/>
              </a:rPr>
              <a:t>but</a:t>
            </a:r>
            <a:r>
              <a:rPr dirty="0" sz="2200" spc="-70" b="1">
                <a:latin typeface="Source Sans Pro"/>
                <a:cs typeface="Source Sans Pro"/>
              </a:rPr>
              <a:t> </a:t>
            </a:r>
            <a:r>
              <a:rPr dirty="0" sz="2200" b="1">
                <a:latin typeface="Source Sans Pro"/>
                <a:cs typeface="Source Sans Pro"/>
              </a:rPr>
              <a:t>are</a:t>
            </a:r>
            <a:r>
              <a:rPr dirty="0" sz="2200" spc="-55" b="1">
                <a:latin typeface="Source Sans Pro"/>
                <a:cs typeface="Source Sans Pro"/>
              </a:rPr>
              <a:t> </a:t>
            </a:r>
            <a:r>
              <a:rPr dirty="0" sz="2200" b="1">
                <a:latin typeface="Source Sans Pro"/>
                <a:cs typeface="Source Sans Pro"/>
              </a:rPr>
              <a:t>not</a:t>
            </a:r>
            <a:r>
              <a:rPr dirty="0" sz="2200" spc="-70" b="1">
                <a:latin typeface="Source Sans Pro"/>
                <a:cs typeface="Source Sans Pro"/>
              </a:rPr>
              <a:t> </a:t>
            </a:r>
            <a:r>
              <a:rPr dirty="0" sz="2200" b="1">
                <a:latin typeface="Source Sans Pro"/>
                <a:cs typeface="Source Sans Pro"/>
              </a:rPr>
              <a:t>limited</a:t>
            </a:r>
            <a:r>
              <a:rPr dirty="0" sz="2200" spc="-55" b="1">
                <a:latin typeface="Source Sans Pro"/>
                <a:cs typeface="Source Sans Pro"/>
              </a:rPr>
              <a:t> </a:t>
            </a:r>
            <a:r>
              <a:rPr dirty="0" sz="2200" b="1">
                <a:latin typeface="Source Sans Pro"/>
                <a:cs typeface="Source Sans Pro"/>
              </a:rPr>
              <a:t>to,</a:t>
            </a:r>
            <a:r>
              <a:rPr dirty="0" sz="2200" spc="-60" b="1">
                <a:latin typeface="Source Sans Pro"/>
                <a:cs typeface="Source Sans Pro"/>
              </a:rPr>
              <a:t> </a:t>
            </a:r>
            <a:r>
              <a:rPr dirty="0" sz="2200" b="1">
                <a:latin typeface="Source Sans Pro"/>
                <a:cs typeface="Source Sans Pro"/>
              </a:rPr>
              <a:t>situations</a:t>
            </a:r>
            <a:r>
              <a:rPr dirty="0" sz="2200" spc="-60" b="1">
                <a:latin typeface="Source Sans Pro"/>
                <a:cs typeface="Source Sans Pro"/>
              </a:rPr>
              <a:t> </a:t>
            </a:r>
            <a:r>
              <a:rPr dirty="0" sz="2200" b="1">
                <a:latin typeface="Source Sans Pro"/>
                <a:cs typeface="Source Sans Pro"/>
              </a:rPr>
              <a:t>where</a:t>
            </a:r>
            <a:r>
              <a:rPr dirty="0" sz="2200" spc="-55" b="1">
                <a:latin typeface="Source Sans Pro"/>
                <a:cs typeface="Source Sans Pro"/>
              </a:rPr>
              <a:t> </a:t>
            </a:r>
            <a:r>
              <a:rPr dirty="0" sz="2200" b="1">
                <a:latin typeface="Source Sans Pro"/>
                <a:cs typeface="Source Sans Pro"/>
              </a:rPr>
              <a:t>the</a:t>
            </a:r>
            <a:r>
              <a:rPr dirty="0" sz="2200" spc="-55" b="1">
                <a:latin typeface="Source Sans Pro"/>
                <a:cs typeface="Source Sans Pro"/>
              </a:rPr>
              <a:t> </a:t>
            </a:r>
            <a:r>
              <a:rPr dirty="0" sz="2200" spc="-10" b="1">
                <a:latin typeface="Source Sans Pro"/>
                <a:cs typeface="Source Sans Pro"/>
              </a:rPr>
              <a:t>case:</a:t>
            </a:r>
            <a:endParaRPr sz="2200">
              <a:latin typeface="Source Sans Pro"/>
              <a:cs typeface="Source Sans Pro"/>
            </a:endParaRPr>
          </a:p>
          <a:p>
            <a:pPr marL="469265" indent="-45656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469265" algn="l"/>
              </a:tabLst>
            </a:pPr>
            <a:r>
              <a:rPr dirty="0" sz="2200">
                <a:latin typeface="Source Sans Pro"/>
                <a:cs typeface="Source Sans Pro"/>
              </a:rPr>
              <a:t>May</a:t>
            </a:r>
            <a:r>
              <a:rPr dirty="0" sz="2200" spc="-8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affect</a:t>
            </a:r>
            <a:r>
              <a:rPr dirty="0" sz="2200" spc="-8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national</a:t>
            </a:r>
            <a:r>
              <a:rPr dirty="0" sz="2200" spc="-9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security;</a:t>
            </a:r>
            <a:endParaRPr sz="2200">
              <a:latin typeface="Source Sans Pro"/>
              <a:cs typeface="Source Sans Pro"/>
            </a:endParaRPr>
          </a:p>
          <a:p>
            <a:pPr marL="469900" marR="5080" indent="-45720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469900" algn="l"/>
              </a:tabLst>
            </a:pPr>
            <a:r>
              <a:rPr dirty="0" sz="2200">
                <a:latin typeface="Source Sans Pro"/>
                <a:cs typeface="Source Sans Pro"/>
              </a:rPr>
              <a:t>May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hinder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governmental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response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emergency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matter, </a:t>
            </a:r>
            <a:r>
              <a:rPr dirty="0" sz="2200">
                <a:latin typeface="Source Sans Pro"/>
                <a:cs typeface="Source Sans Pro"/>
              </a:rPr>
              <a:t>where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serious</a:t>
            </a:r>
            <a:r>
              <a:rPr dirty="0" sz="2200" spc="-8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economic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injury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actual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physical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injury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could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occur;</a:t>
            </a:r>
            <a:endParaRPr sz="2200">
              <a:latin typeface="Source Sans Pro"/>
              <a:cs typeface="Source Sans Pro"/>
            </a:endParaRPr>
          </a:p>
          <a:p>
            <a:pPr marL="469265" indent="-456565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69265" algn="l"/>
              </a:tabLst>
            </a:pPr>
            <a:r>
              <a:rPr dirty="0" sz="2200">
                <a:latin typeface="Source Sans Pro"/>
                <a:cs typeface="Source Sans Pro"/>
              </a:rPr>
              <a:t>May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result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serious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failure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meet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DHS’s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mission;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or</a:t>
            </a:r>
            <a:endParaRPr sz="2200">
              <a:latin typeface="Source Sans Pro"/>
              <a:cs typeface="Source Sans Pro"/>
            </a:endParaRPr>
          </a:p>
          <a:p>
            <a:pPr algn="just" marL="469900" marR="167005" indent="-45720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469900" algn="l"/>
              </a:tabLst>
            </a:pPr>
            <a:r>
              <a:rPr dirty="0" sz="2200" spc="-10">
                <a:latin typeface="Source Sans Pro"/>
                <a:cs typeface="Source Sans Pro"/>
              </a:rPr>
              <a:t>Involves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allegations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misconduct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by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government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employees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and contractors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(e.g.,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conflict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interest),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raising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questions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about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the </a:t>
            </a:r>
            <a:r>
              <a:rPr dirty="0" sz="2200" spc="-10">
                <a:latin typeface="Source Sans Pro"/>
                <a:cs typeface="Source Sans Pro"/>
              </a:rPr>
              <a:t>integrity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adjudication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process.</a:t>
            </a:r>
            <a:endParaRPr sz="2200">
              <a:latin typeface="Source Sans Pro"/>
              <a:cs typeface="Source Sans Pro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860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LEADERSHIP</a:t>
            </a:r>
            <a:r>
              <a:rPr dirty="0" sz="2400" spc="-70"/>
              <a:t> </a:t>
            </a:r>
            <a:r>
              <a:rPr dirty="0" sz="2400"/>
              <a:t>INTERVENTION</a:t>
            </a:r>
            <a:r>
              <a:rPr dirty="0" sz="2400" spc="-10"/>
              <a:t> </a:t>
            </a:r>
            <a:r>
              <a:rPr dirty="0" sz="2400"/>
              <a:t>IN</a:t>
            </a:r>
            <a:r>
              <a:rPr dirty="0" sz="2400" spc="-35"/>
              <a:t> </a:t>
            </a:r>
            <a:r>
              <a:rPr dirty="0" sz="2400"/>
              <a:t>SPECIFIC</a:t>
            </a:r>
            <a:r>
              <a:rPr dirty="0" sz="2400" spc="-15"/>
              <a:t> </a:t>
            </a:r>
            <a:r>
              <a:rPr dirty="0" sz="2400" spc="-10"/>
              <a:t>EB-</a:t>
            </a:r>
            <a:r>
              <a:rPr dirty="0" sz="2400" spc="-50"/>
              <a:t>5 </a:t>
            </a:r>
            <a:r>
              <a:rPr dirty="0" sz="2400" spc="-10"/>
              <a:t>ADJUDICATIONS</a:t>
            </a:r>
            <a:endParaRPr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1347" y="1719325"/>
            <a:ext cx="8173084" cy="17011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such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cases,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if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senior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DHS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leadership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deems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that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circumstances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exist </a:t>
            </a:r>
            <a:r>
              <a:rPr dirty="0" sz="2200">
                <a:latin typeface="Source Sans Pro"/>
                <a:cs typeface="Source Sans Pro"/>
              </a:rPr>
              <a:t>that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require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leadership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intervention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particular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case,</a:t>
            </a:r>
            <a:r>
              <a:rPr dirty="0" sz="2200" spc="-2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they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must,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in </a:t>
            </a:r>
            <a:r>
              <a:rPr dirty="0" sz="2200">
                <a:latin typeface="Source Sans Pro"/>
                <a:cs typeface="Source Sans Pro"/>
              </a:rPr>
              <a:t>writing,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memorialize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decision.</a:t>
            </a:r>
            <a:r>
              <a:rPr dirty="0" sz="2200" spc="3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This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written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memorialization</a:t>
            </a:r>
            <a:r>
              <a:rPr dirty="0" sz="2200" spc="-8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must </a:t>
            </a:r>
            <a:r>
              <a:rPr dirty="0" sz="2200" spc="-10">
                <a:latin typeface="Source Sans Pro"/>
                <a:cs typeface="Source Sans Pro"/>
              </a:rPr>
              <a:t>articulate</a:t>
            </a:r>
            <a:r>
              <a:rPr dirty="0" sz="2200" spc="-8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how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leadership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became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aware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facts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case,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and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impartial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mission-</a:t>
            </a:r>
            <a:r>
              <a:rPr dirty="0" sz="2200" spc="-10">
                <a:latin typeface="Source Sans Pro"/>
                <a:cs typeface="Source Sans Pro"/>
              </a:rPr>
              <a:t>related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reason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for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intervention.</a:t>
            </a:r>
            <a:endParaRPr sz="2200">
              <a:latin typeface="Source Sans Pro"/>
              <a:cs typeface="Source Sans Pro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860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LEADERSHIP</a:t>
            </a:r>
            <a:r>
              <a:rPr dirty="0" sz="2400" spc="-70"/>
              <a:t> </a:t>
            </a:r>
            <a:r>
              <a:rPr dirty="0" sz="2400"/>
              <a:t>INTERVENTION</a:t>
            </a:r>
            <a:r>
              <a:rPr dirty="0" sz="2400" spc="-10"/>
              <a:t> </a:t>
            </a:r>
            <a:r>
              <a:rPr dirty="0" sz="2400"/>
              <a:t>IN</a:t>
            </a:r>
            <a:r>
              <a:rPr dirty="0" sz="2400" spc="-35"/>
              <a:t> </a:t>
            </a:r>
            <a:r>
              <a:rPr dirty="0" sz="2400"/>
              <a:t>SPECIFIC</a:t>
            </a:r>
            <a:r>
              <a:rPr dirty="0" sz="2400" spc="-15"/>
              <a:t> </a:t>
            </a:r>
            <a:r>
              <a:rPr dirty="0" sz="2400" spc="-10"/>
              <a:t>EB-</a:t>
            </a:r>
            <a:r>
              <a:rPr dirty="0" sz="2400" spc="-50"/>
              <a:t>5 </a:t>
            </a:r>
            <a:r>
              <a:rPr dirty="0" sz="2400" spc="-10"/>
              <a:t>ADJUDICATIONS</a:t>
            </a:r>
            <a:endParaRPr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860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LEADERSHIP</a:t>
            </a:r>
            <a:r>
              <a:rPr dirty="0" sz="2400" spc="-70"/>
              <a:t> </a:t>
            </a:r>
            <a:r>
              <a:rPr dirty="0" sz="2400"/>
              <a:t>INTERVENTION</a:t>
            </a:r>
            <a:r>
              <a:rPr dirty="0" sz="2400" spc="-10"/>
              <a:t> </a:t>
            </a:r>
            <a:r>
              <a:rPr dirty="0" sz="2400"/>
              <a:t>IN</a:t>
            </a:r>
            <a:r>
              <a:rPr dirty="0" sz="2400" spc="-35"/>
              <a:t> </a:t>
            </a:r>
            <a:r>
              <a:rPr dirty="0" sz="2400"/>
              <a:t>SPECIFIC</a:t>
            </a:r>
            <a:r>
              <a:rPr dirty="0" sz="2400" spc="-15"/>
              <a:t> </a:t>
            </a:r>
            <a:r>
              <a:rPr dirty="0" sz="2400" spc="-10"/>
              <a:t>EB-</a:t>
            </a:r>
            <a:r>
              <a:rPr dirty="0" sz="2400" spc="-50"/>
              <a:t>5 </a:t>
            </a:r>
            <a:r>
              <a:rPr dirty="0" sz="2400" spc="-10"/>
              <a:t>ADJUDICATIONS</a:t>
            </a:r>
            <a:endParaRPr sz="2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71347" y="1810765"/>
            <a:ext cx="8190230" cy="1030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event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Secretary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Deputy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Secretary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Homeland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Security considers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personal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intervention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particular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case,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prior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consultation </a:t>
            </a:r>
            <a:r>
              <a:rPr dirty="0" sz="2200">
                <a:latin typeface="Source Sans Pro"/>
                <a:cs typeface="Source Sans Pro"/>
              </a:rPr>
              <a:t>with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General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Counsel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required.</a:t>
            </a:r>
            <a:endParaRPr sz="22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BACKGROUND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72745" marR="10795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72745" algn="l"/>
              </a:tabLst>
            </a:pPr>
            <a:r>
              <a:rPr dirty="0" spc="-10"/>
              <a:t>Congress</a:t>
            </a:r>
            <a:r>
              <a:rPr dirty="0" spc="-30"/>
              <a:t> </a:t>
            </a:r>
            <a:r>
              <a:rPr dirty="0" spc="-10"/>
              <a:t>created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 spc="-20"/>
              <a:t>EB-</a:t>
            </a:r>
            <a:r>
              <a:rPr dirty="0"/>
              <a:t>5</a:t>
            </a:r>
            <a:r>
              <a:rPr dirty="0" spc="-30"/>
              <a:t> </a:t>
            </a:r>
            <a:r>
              <a:rPr dirty="0" spc="-10"/>
              <a:t>program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30"/>
              <a:t> </a:t>
            </a:r>
            <a:r>
              <a:rPr dirty="0"/>
              <a:t>1990</a:t>
            </a:r>
            <a:r>
              <a:rPr dirty="0" spc="-55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 spc="-10"/>
              <a:t>stimulate</a:t>
            </a:r>
            <a:r>
              <a:rPr dirty="0" spc="-55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 spc="-20"/>
              <a:t>U.S. </a:t>
            </a:r>
            <a:r>
              <a:rPr dirty="0" spc="-10"/>
              <a:t>economy</a:t>
            </a:r>
            <a:r>
              <a:rPr dirty="0" spc="-55"/>
              <a:t> </a:t>
            </a:r>
            <a:r>
              <a:rPr dirty="0"/>
              <a:t>through</a:t>
            </a:r>
            <a:r>
              <a:rPr dirty="0" spc="-60"/>
              <a:t> </a:t>
            </a:r>
            <a:r>
              <a:rPr dirty="0"/>
              <a:t>job</a:t>
            </a:r>
            <a:r>
              <a:rPr dirty="0" spc="-50"/>
              <a:t> </a:t>
            </a:r>
            <a:r>
              <a:rPr dirty="0" spc="-10"/>
              <a:t>creation</a:t>
            </a:r>
            <a:r>
              <a:rPr dirty="0" spc="-70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 spc="-10"/>
              <a:t>capital</a:t>
            </a:r>
            <a:r>
              <a:rPr dirty="0" spc="-70"/>
              <a:t> </a:t>
            </a:r>
            <a:r>
              <a:rPr dirty="0" spc="-10"/>
              <a:t>investment</a:t>
            </a:r>
            <a:r>
              <a:rPr dirty="0" spc="-65"/>
              <a:t> </a:t>
            </a:r>
            <a:r>
              <a:rPr dirty="0"/>
              <a:t>by</a:t>
            </a:r>
            <a:r>
              <a:rPr dirty="0" spc="-50"/>
              <a:t> </a:t>
            </a:r>
            <a:r>
              <a:rPr dirty="0" spc="-10"/>
              <a:t>immigrant investors.</a:t>
            </a:r>
          </a:p>
          <a:p>
            <a:pPr marL="372745" marR="508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72745" algn="l"/>
              </a:tabLst>
            </a:pPr>
            <a:r>
              <a:rPr dirty="0"/>
              <a:t>March</a:t>
            </a:r>
            <a:r>
              <a:rPr dirty="0" spc="-35"/>
              <a:t> </a:t>
            </a:r>
            <a:r>
              <a:rPr dirty="0"/>
              <a:t>24,</a:t>
            </a:r>
            <a:r>
              <a:rPr dirty="0" spc="-50"/>
              <a:t> </a:t>
            </a:r>
            <a:r>
              <a:rPr dirty="0"/>
              <a:t>2015</a:t>
            </a:r>
            <a:r>
              <a:rPr dirty="0" spc="-60"/>
              <a:t> </a:t>
            </a:r>
            <a:r>
              <a:rPr dirty="0"/>
              <a:t>–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 spc="-10"/>
              <a:t>Office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 spc="-10"/>
              <a:t>Inspector</a:t>
            </a:r>
            <a:r>
              <a:rPr dirty="0" spc="-40"/>
              <a:t> </a:t>
            </a:r>
            <a:r>
              <a:rPr dirty="0" spc="-10"/>
              <a:t>General</a:t>
            </a:r>
            <a:r>
              <a:rPr dirty="0" spc="-45"/>
              <a:t> </a:t>
            </a:r>
            <a:r>
              <a:rPr dirty="0"/>
              <a:t>(OIG)</a:t>
            </a:r>
            <a:r>
              <a:rPr dirty="0" spc="-40"/>
              <a:t> </a:t>
            </a:r>
            <a:r>
              <a:rPr dirty="0" spc="-10"/>
              <a:t>issues </a:t>
            </a:r>
            <a:r>
              <a:rPr dirty="0"/>
              <a:t>report:</a:t>
            </a:r>
            <a:r>
              <a:rPr dirty="0" spc="-75"/>
              <a:t> </a:t>
            </a:r>
            <a:r>
              <a:rPr dirty="0" spc="-10"/>
              <a:t>“Investigation</a:t>
            </a:r>
            <a:r>
              <a:rPr dirty="0" spc="-65"/>
              <a:t> </a:t>
            </a:r>
            <a:r>
              <a:rPr dirty="0"/>
              <a:t>into</a:t>
            </a:r>
            <a:r>
              <a:rPr dirty="0" spc="-60"/>
              <a:t> </a:t>
            </a:r>
            <a:r>
              <a:rPr dirty="0" spc="-10"/>
              <a:t>Employee</a:t>
            </a:r>
            <a:r>
              <a:rPr dirty="0" spc="-35"/>
              <a:t> </a:t>
            </a:r>
            <a:r>
              <a:rPr dirty="0" spc="-10"/>
              <a:t>Complaints</a:t>
            </a:r>
            <a:r>
              <a:rPr dirty="0" spc="-65"/>
              <a:t> </a:t>
            </a:r>
            <a:r>
              <a:rPr dirty="0"/>
              <a:t>about</a:t>
            </a:r>
            <a:r>
              <a:rPr dirty="0" spc="-60"/>
              <a:t> </a:t>
            </a:r>
            <a:r>
              <a:rPr dirty="0" spc="-10"/>
              <a:t>Management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USCIS’</a:t>
            </a:r>
            <a:r>
              <a:rPr dirty="0" spc="-25"/>
              <a:t> </a:t>
            </a:r>
            <a:r>
              <a:rPr dirty="0" spc="-20"/>
              <a:t>EB-</a:t>
            </a:r>
            <a:r>
              <a:rPr dirty="0"/>
              <a:t>5</a:t>
            </a:r>
            <a:r>
              <a:rPr dirty="0" spc="-45"/>
              <a:t> </a:t>
            </a:r>
            <a:r>
              <a:rPr dirty="0" spc="-10"/>
              <a:t>Program.”</a:t>
            </a:r>
          </a:p>
          <a:p>
            <a:pPr marL="372110" marR="8255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72110" algn="l"/>
              </a:tabLst>
            </a:pPr>
            <a:r>
              <a:rPr dirty="0"/>
              <a:t>On</a:t>
            </a:r>
            <a:r>
              <a:rPr dirty="0" spc="-60"/>
              <a:t> </a:t>
            </a:r>
            <a:r>
              <a:rPr dirty="0"/>
              <a:t>April</a:t>
            </a:r>
            <a:r>
              <a:rPr dirty="0" spc="-50"/>
              <a:t> </a:t>
            </a:r>
            <a:r>
              <a:rPr dirty="0"/>
              <a:t>30,</a:t>
            </a:r>
            <a:r>
              <a:rPr dirty="0" spc="-50"/>
              <a:t> </a:t>
            </a:r>
            <a:r>
              <a:rPr dirty="0"/>
              <a:t>2015,</a:t>
            </a:r>
            <a:r>
              <a:rPr dirty="0" spc="-65"/>
              <a:t> </a:t>
            </a:r>
            <a:r>
              <a:rPr dirty="0"/>
              <a:t>the</a:t>
            </a:r>
            <a:r>
              <a:rPr dirty="0" spc="-60"/>
              <a:t> </a:t>
            </a:r>
            <a:r>
              <a:rPr dirty="0" spc="-10"/>
              <a:t>Secretary</a:t>
            </a:r>
            <a:r>
              <a:rPr dirty="0" spc="-60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Homeland</a:t>
            </a:r>
            <a:r>
              <a:rPr dirty="0" spc="-40"/>
              <a:t> </a:t>
            </a:r>
            <a:r>
              <a:rPr dirty="0"/>
              <a:t>Security</a:t>
            </a:r>
            <a:r>
              <a:rPr dirty="0" spc="-60"/>
              <a:t> </a:t>
            </a:r>
            <a:r>
              <a:rPr dirty="0"/>
              <a:t>issued</a:t>
            </a:r>
            <a:r>
              <a:rPr dirty="0" spc="-50"/>
              <a:t> </a:t>
            </a:r>
            <a:r>
              <a:rPr dirty="0" spc="-10"/>
              <a:t>“Ethics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 spc="-10"/>
              <a:t>Integrity:</a:t>
            </a:r>
            <a:r>
              <a:rPr dirty="0" spc="-45"/>
              <a:t> </a:t>
            </a:r>
            <a:r>
              <a:rPr dirty="0" spc="-20"/>
              <a:t>Protocols</a:t>
            </a:r>
            <a:r>
              <a:rPr dirty="0" spc="-45"/>
              <a:t> </a:t>
            </a:r>
            <a:r>
              <a:rPr dirty="0"/>
              <a:t>for</a:t>
            </a:r>
            <a:r>
              <a:rPr dirty="0" spc="-35"/>
              <a:t> </a:t>
            </a:r>
            <a:r>
              <a:rPr dirty="0" spc="-10"/>
              <a:t>Processing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20"/>
              <a:t>EB-</a:t>
            </a:r>
            <a:r>
              <a:rPr dirty="0"/>
              <a:t>5</a:t>
            </a:r>
            <a:r>
              <a:rPr dirty="0" spc="-40"/>
              <a:t> </a:t>
            </a:r>
            <a:r>
              <a:rPr dirty="0" spc="-10"/>
              <a:t>Immigrant</a:t>
            </a:r>
            <a:r>
              <a:rPr dirty="0" spc="-45"/>
              <a:t> </a:t>
            </a:r>
            <a:r>
              <a:rPr dirty="0" spc="-10"/>
              <a:t>Investor </a:t>
            </a:r>
            <a:r>
              <a:rPr dirty="0"/>
              <a:t>Visa</a:t>
            </a:r>
            <a:r>
              <a:rPr dirty="0" spc="-20"/>
              <a:t> Petitions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20"/>
              <a:t>EB-</a:t>
            </a:r>
            <a:r>
              <a:rPr dirty="0"/>
              <a:t>5</a:t>
            </a:r>
            <a:r>
              <a:rPr dirty="0" spc="-35"/>
              <a:t> </a:t>
            </a:r>
            <a:r>
              <a:rPr dirty="0" spc="-10"/>
              <a:t>Regional</a:t>
            </a:r>
            <a:r>
              <a:rPr dirty="0" spc="-15"/>
              <a:t> </a:t>
            </a:r>
            <a:r>
              <a:rPr dirty="0" spc="-10"/>
              <a:t>Center</a:t>
            </a:r>
            <a:r>
              <a:rPr dirty="0" spc="-40"/>
              <a:t> </a:t>
            </a:r>
            <a:r>
              <a:rPr dirty="0" spc="-10"/>
              <a:t>Applications,</a:t>
            </a:r>
            <a:r>
              <a:rPr dirty="0" spc="-35"/>
              <a:t> </a:t>
            </a:r>
            <a:r>
              <a:rPr dirty="0" spc="-10"/>
              <a:t>Including </a:t>
            </a:r>
            <a:r>
              <a:rPr dirty="0" spc="-20"/>
              <a:t>Stakeholder</a:t>
            </a:r>
            <a:r>
              <a:rPr dirty="0"/>
              <a:t> </a:t>
            </a:r>
            <a:r>
              <a:rPr dirty="0" spc="-10"/>
              <a:t>Communications.”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860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LEADERSHIP</a:t>
            </a:r>
            <a:r>
              <a:rPr dirty="0" sz="2400" spc="-70"/>
              <a:t> </a:t>
            </a:r>
            <a:r>
              <a:rPr dirty="0" sz="2400"/>
              <a:t>INTERVENTION</a:t>
            </a:r>
            <a:r>
              <a:rPr dirty="0" sz="2400" spc="-10"/>
              <a:t> </a:t>
            </a:r>
            <a:r>
              <a:rPr dirty="0" sz="2400"/>
              <a:t>IN</a:t>
            </a:r>
            <a:r>
              <a:rPr dirty="0" sz="2400" spc="-35"/>
              <a:t> </a:t>
            </a:r>
            <a:r>
              <a:rPr dirty="0" sz="2400"/>
              <a:t>SPECIFIC</a:t>
            </a:r>
            <a:r>
              <a:rPr dirty="0" sz="2400" spc="-15"/>
              <a:t> </a:t>
            </a:r>
            <a:r>
              <a:rPr dirty="0" sz="2400" spc="-10"/>
              <a:t>EB-</a:t>
            </a:r>
            <a:r>
              <a:rPr dirty="0" sz="2400" spc="-50"/>
              <a:t>5 </a:t>
            </a:r>
            <a:r>
              <a:rPr dirty="0" sz="2400" spc="-10"/>
              <a:t>ADJUDICATIONS</a:t>
            </a:r>
            <a:endParaRPr sz="2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71347" y="1662175"/>
            <a:ext cx="8391525" cy="29756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latin typeface="Source Sans Pro"/>
                <a:cs typeface="Source Sans Pro"/>
              </a:rPr>
              <a:t>For</a:t>
            </a:r>
            <a:r>
              <a:rPr dirty="0" sz="2200" spc="-1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all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other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officials,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written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memorialization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must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be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provided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to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senior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officials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designated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below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for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purpose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providing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the </a:t>
            </a:r>
            <a:r>
              <a:rPr dirty="0" sz="2200" spc="-10">
                <a:latin typeface="Source Sans Pro"/>
                <a:cs typeface="Source Sans Pro"/>
              </a:rPr>
              <a:t>Director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(or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Director's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delegate)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written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recommendations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regarding </a:t>
            </a:r>
            <a:r>
              <a:rPr dirty="0" sz="2200">
                <a:latin typeface="Source Sans Pro"/>
                <a:cs typeface="Source Sans Pro"/>
              </a:rPr>
              <a:t>an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extraordinary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intervention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1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</a:t>
            </a:r>
            <a:r>
              <a:rPr dirty="0" sz="2200" spc="-2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particular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case:</a:t>
            </a:r>
            <a:endParaRPr sz="2200">
              <a:latin typeface="Source Sans Pro"/>
              <a:cs typeface="Source Sans Pro"/>
            </a:endParaRPr>
          </a:p>
          <a:p>
            <a:pPr marL="469265" indent="-45656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469265" algn="l"/>
              </a:tabLst>
            </a:pP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Deputy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Director</a:t>
            </a:r>
            <a:endParaRPr sz="2200">
              <a:latin typeface="Source Sans Pro"/>
              <a:cs typeface="Source Sans Pro"/>
            </a:endParaRPr>
          </a:p>
          <a:p>
            <a:pPr marL="469265" indent="-456565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69265" algn="l"/>
              </a:tabLst>
            </a:pP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USCIS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Chief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Counsel</a:t>
            </a:r>
            <a:endParaRPr sz="2200">
              <a:latin typeface="Source Sans Pro"/>
              <a:cs typeface="Source Sans Pro"/>
            </a:endParaRPr>
          </a:p>
          <a:p>
            <a:pPr marL="469265" indent="-45656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469265" algn="l"/>
              </a:tabLst>
            </a:pP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CIS</a:t>
            </a:r>
            <a:r>
              <a:rPr dirty="0" sz="2200" spc="-2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Ombudsman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delegate</a:t>
            </a:r>
            <a:endParaRPr sz="2200">
              <a:latin typeface="Source Sans Pro"/>
              <a:cs typeface="Source Sans Pro"/>
            </a:endParaRPr>
          </a:p>
          <a:p>
            <a:pPr marL="469265" indent="-456565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69265" algn="l"/>
              </a:tabLst>
            </a:pPr>
            <a:r>
              <a:rPr dirty="0" sz="2200">
                <a:latin typeface="Source Sans Pro"/>
                <a:cs typeface="Source Sans Pro"/>
              </a:rPr>
              <a:t>Any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other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official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Director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designates</a:t>
            </a:r>
            <a:endParaRPr sz="22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3208" y="2220722"/>
            <a:ext cx="8307705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Source Sans Pro"/>
                <a:cs typeface="Source Sans Pro"/>
              </a:rPr>
              <a:t>Upon</a:t>
            </a:r>
            <a:r>
              <a:rPr dirty="0" sz="2400" spc="-5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receiving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recommendations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from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these</a:t>
            </a:r>
            <a:r>
              <a:rPr dirty="0" sz="2400" spc="-8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designated</a:t>
            </a:r>
            <a:r>
              <a:rPr dirty="0" sz="2400" spc="-5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senior </a:t>
            </a:r>
            <a:r>
              <a:rPr dirty="0" sz="2400">
                <a:latin typeface="Source Sans Pro"/>
                <a:cs typeface="Source Sans Pro"/>
              </a:rPr>
              <a:t>officials,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if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6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Director,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or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5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Director's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delegate,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decides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that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 spc="-25">
                <a:latin typeface="Source Sans Pro"/>
                <a:cs typeface="Source Sans Pro"/>
              </a:rPr>
              <a:t>an </a:t>
            </a:r>
            <a:r>
              <a:rPr dirty="0" sz="2400">
                <a:latin typeface="Source Sans Pro"/>
                <a:cs typeface="Source Sans Pro"/>
              </a:rPr>
              <a:t>extraordinary</a:t>
            </a:r>
            <a:r>
              <a:rPr dirty="0" sz="2400" spc="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case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intervention</a:t>
            </a:r>
            <a:r>
              <a:rPr dirty="0" sz="2400" spc="-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is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appropriate,</a:t>
            </a:r>
            <a:r>
              <a:rPr dirty="0" sz="2400" spc="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he</a:t>
            </a:r>
            <a:r>
              <a:rPr dirty="0" sz="2400" spc="-4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or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she</a:t>
            </a:r>
            <a:r>
              <a:rPr dirty="0" sz="2400" spc="-50">
                <a:latin typeface="Source Sans Pro"/>
                <a:cs typeface="Source Sans Pro"/>
              </a:rPr>
              <a:t> </a:t>
            </a:r>
            <a:r>
              <a:rPr dirty="0" sz="2400" spc="-20">
                <a:latin typeface="Source Sans Pro"/>
                <a:cs typeface="Source Sans Pro"/>
              </a:rPr>
              <a:t>must </a:t>
            </a:r>
            <a:r>
              <a:rPr dirty="0" sz="2400">
                <a:latin typeface="Source Sans Pro"/>
                <a:cs typeface="Source Sans Pro"/>
              </a:rPr>
              <a:t>document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that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decision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and</a:t>
            </a:r>
            <a:r>
              <a:rPr dirty="0" sz="2400" spc="-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4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reasons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for</a:t>
            </a:r>
            <a:r>
              <a:rPr dirty="0" sz="2400" spc="-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intervention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 spc="-25">
                <a:latin typeface="Source Sans Pro"/>
                <a:cs typeface="Source Sans Pro"/>
              </a:rPr>
              <a:t>in </a:t>
            </a:r>
            <a:r>
              <a:rPr dirty="0" sz="2400" spc="-10">
                <a:latin typeface="Source Sans Pro"/>
                <a:cs typeface="Source Sans Pro"/>
              </a:rPr>
              <a:t>writing.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885" y="346202"/>
            <a:ext cx="612902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LEADERSHIP</a:t>
            </a:r>
            <a:r>
              <a:rPr dirty="0" sz="2400" spc="-70"/>
              <a:t> </a:t>
            </a:r>
            <a:r>
              <a:rPr dirty="0" sz="2400"/>
              <a:t>INTERVENTION</a:t>
            </a:r>
            <a:r>
              <a:rPr dirty="0" sz="2400" spc="-10"/>
              <a:t> </a:t>
            </a:r>
            <a:r>
              <a:rPr dirty="0" sz="2400"/>
              <a:t>IN</a:t>
            </a:r>
            <a:r>
              <a:rPr dirty="0" sz="2400" spc="-35"/>
              <a:t> </a:t>
            </a:r>
            <a:r>
              <a:rPr dirty="0" sz="2400"/>
              <a:t>SPECIFIC</a:t>
            </a:r>
            <a:r>
              <a:rPr dirty="0" sz="2400" spc="-15"/>
              <a:t> </a:t>
            </a:r>
            <a:r>
              <a:rPr dirty="0" sz="2400" spc="-10"/>
              <a:t>EB-</a:t>
            </a:r>
            <a:r>
              <a:rPr dirty="0" sz="2400" spc="-50"/>
              <a:t>5 </a:t>
            </a:r>
            <a:r>
              <a:rPr dirty="0" sz="2400" spc="-10"/>
              <a:t>ADJUDICATIONS</a:t>
            </a:r>
            <a:endParaRPr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/>
              <a:t>EXPEDITED</a:t>
            </a:r>
            <a:r>
              <a:rPr dirty="0" spc="-35"/>
              <a:t> </a:t>
            </a:r>
            <a:r>
              <a:rPr dirty="0" spc="-10"/>
              <a:t>REQUESTS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71347" y="1203452"/>
            <a:ext cx="7684134" cy="2300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7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USCIS</a:t>
            </a:r>
            <a:r>
              <a:rPr dirty="0" sz="2400" spc="-5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general</a:t>
            </a:r>
            <a:r>
              <a:rPr dirty="0" sz="2400" spc="-4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policy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governing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expedited</a:t>
            </a:r>
            <a:r>
              <a:rPr dirty="0" sz="2400" spc="-4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processing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 spc="-25">
                <a:latin typeface="Source Sans Pro"/>
                <a:cs typeface="Source Sans Pro"/>
              </a:rPr>
              <a:t>of </a:t>
            </a:r>
            <a:r>
              <a:rPr dirty="0" sz="2400">
                <a:latin typeface="Source Sans Pro"/>
                <a:cs typeface="Source Sans Pro"/>
              </a:rPr>
              <a:t>applications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and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petitions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applies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to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all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requests</a:t>
            </a:r>
            <a:r>
              <a:rPr dirty="0" sz="2400" spc="-4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to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expedite </a:t>
            </a:r>
            <a:r>
              <a:rPr dirty="0" sz="2400">
                <a:latin typeface="Source Sans Pro"/>
                <a:cs typeface="Source Sans Pro"/>
              </a:rPr>
              <a:t>processing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EB-</a:t>
            </a:r>
            <a:r>
              <a:rPr dirty="0" sz="2400">
                <a:latin typeface="Source Sans Pro"/>
                <a:cs typeface="Source Sans Pro"/>
              </a:rPr>
              <a:t>5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petitions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or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applications.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Source Sans Pro"/>
              <a:cs typeface="Source Sans Pro"/>
            </a:endParaRPr>
          </a:p>
          <a:p>
            <a:pPr marL="12700" marR="2320925">
              <a:lnSpc>
                <a:spcPct val="100000"/>
              </a:lnSpc>
            </a:pPr>
            <a:r>
              <a:rPr dirty="0" sz="2200" spc="-10">
                <a:latin typeface="Source Sans Pro"/>
                <a:cs typeface="Source Sans Pro"/>
              </a:rPr>
              <a:t>You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can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find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expedite</a:t>
            </a:r>
            <a:r>
              <a:rPr dirty="0" sz="2200" spc="-9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criteria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at </a:t>
            </a:r>
            <a:r>
              <a:rPr dirty="0" u="sng" sz="22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2"/>
              </a:rPr>
              <a:t>http://www.uscis.gov/forms/expedite-</a:t>
            </a:r>
            <a:r>
              <a:rPr dirty="0" u="sng" sz="2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2"/>
              </a:rPr>
              <a:t>criteria</a:t>
            </a:r>
            <a:r>
              <a:rPr dirty="0" sz="2200" spc="-10">
                <a:solidFill>
                  <a:srgbClr val="0000CC"/>
                </a:solidFill>
                <a:latin typeface="Source Sans Pro"/>
                <a:cs typeface="Source Sans Pro"/>
              </a:rPr>
              <a:t>.</a:t>
            </a:r>
            <a:endParaRPr sz="22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EB-</a:t>
            </a:r>
            <a:r>
              <a:rPr dirty="0"/>
              <a:t>5</a:t>
            </a:r>
            <a:r>
              <a:rPr dirty="0" spc="-55"/>
              <a:t> </a:t>
            </a:r>
            <a:r>
              <a:rPr dirty="0"/>
              <a:t>Reform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/>
              <a:t>Integrity</a:t>
            </a:r>
            <a:r>
              <a:rPr dirty="0" spc="-25"/>
              <a:t> </a:t>
            </a:r>
            <a:r>
              <a:rPr dirty="0"/>
              <a:t>Act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 spc="-20"/>
              <a:t>2022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71347" y="1206500"/>
            <a:ext cx="8166734" cy="3196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13144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Source Sans Pro"/>
                <a:cs typeface="Source Sans Pro"/>
              </a:rPr>
              <a:t>Sec.</a:t>
            </a:r>
            <a:r>
              <a:rPr dirty="0" sz="2000" spc="-4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107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of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EB-</a:t>
            </a:r>
            <a:r>
              <a:rPr dirty="0" sz="2000">
                <a:latin typeface="Source Sans Pro"/>
                <a:cs typeface="Source Sans Pro"/>
              </a:rPr>
              <a:t>5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Reform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and</a:t>
            </a:r>
            <a:r>
              <a:rPr dirty="0" sz="2000" spc="-1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Integrity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Act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of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2022</a:t>
            </a:r>
            <a:r>
              <a:rPr dirty="0" sz="2000" spc="-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generally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integrates </a:t>
            </a:r>
            <a:r>
              <a:rPr dirty="0" sz="2000">
                <a:latin typeface="Source Sans Pro"/>
                <a:cs typeface="Source Sans Pro"/>
              </a:rPr>
              <a:t>many</a:t>
            </a:r>
            <a:r>
              <a:rPr dirty="0" sz="2000" spc="-1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of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same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concepts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and</a:t>
            </a:r>
            <a:r>
              <a:rPr dirty="0" sz="2000" spc="-1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principles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as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 spc="-20">
                <a:latin typeface="Source Sans Pro"/>
                <a:cs typeface="Source Sans Pro"/>
              </a:rPr>
              <a:t>2015</a:t>
            </a:r>
            <a:endParaRPr sz="2000">
              <a:latin typeface="Source Sans Pro"/>
              <a:cs typeface="Source Sans Pro"/>
            </a:endParaRPr>
          </a:p>
          <a:p>
            <a:pPr marL="355600">
              <a:lnSpc>
                <a:spcPct val="100000"/>
              </a:lnSpc>
            </a:pPr>
            <a:r>
              <a:rPr dirty="0" sz="2000" spc="-10">
                <a:latin typeface="Source Sans Pro"/>
                <a:cs typeface="Source Sans Pro"/>
              </a:rPr>
              <a:t>EB-</a:t>
            </a:r>
            <a:r>
              <a:rPr dirty="0" sz="2000">
                <a:latin typeface="Source Sans Pro"/>
                <a:cs typeface="Source Sans Pro"/>
              </a:rPr>
              <a:t>5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Ethics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and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Integrity </a:t>
            </a:r>
            <a:r>
              <a:rPr dirty="0" sz="2000" spc="-10">
                <a:latin typeface="Source Sans Pro"/>
                <a:cs typeface="Source Sans Pro"/>
              </a:rPr>
              <a:t>Protocols.</a:t>
            </a:r>
            <a:endParaRPr sz="20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Source Sans Pro"/>
              <a:cs typeface="Source Sans Pro"/>
            </a:endParaRPr>
          </a:p>
          <a:p>
            <a:pPr marL="355600" marR="2730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Source Sans Pro"/>
                <a:cs typeface="Source Sans Pro"/>
              </a:rPr>
              <a:t>In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event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there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is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any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conflict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between</a:t>
            </a:r>
            <a:r>
              <a:rPr dirty="0" sz="2000" spc="-4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statutory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provisions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and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 spc="-25">
                <a:latin typeface="Source Sans Pro"/>
                <a:cs typeface="Source Sans Pro"/>
              </a:rPr>
              <a:t>the </a:t>
            </a:r>
            <a:r>
              <a:rPr dirty="0" sz="2000">
                <a:latin typeface="Source Sans Pro"/>
                <a:cs typeface="Source Sans Pro"/>
              </a:rPr>
              <a:t>Protocols,</a:t>
            </a:r>
            <a:r>
              <a:rPr dirty="0" sz="2000" spc="-6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</a:t>
            </a:r>
            <a:r>
              <a:rPr dirty="0" sz="2000" spc="-6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statutory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provisions</a:t>
            </a:r>
            <a:r>
              <a:rPr dirty="0" sz="2000" spc="-5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will</a:t>
            </a:r>
            <a:r>
              <a:rPr dirty="0" sz="2000" spc="-5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control.</a:t>
            </a:r>
            <a:endParaRPr sz="20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Source Sans Pro"/>
              <a:cs typeface="Source Sans Pro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Source Sans Pro"/>
                <a:cs typeface="Source Sans Pro"/>
              </a:rPr>
              <a:t>If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you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have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any</a:t>
            </a:r>
            <a:r>
              <a:rPr dirty="0" sz="2000" spc="-1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questions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regarding</a:t>
            </a:r>
            <a:r>
              <a:rPr dirty="0" sz="200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interpretation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of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statutory </a:t>
            </a:r>
            <a:r>
              <a:rPr dirty="0" sz="2000">
                <a:latin typeface="Source Sans Pro"/>
                <a:cs typeface="Source Sans Pro"/>
              </a:rPr>
              <a:t>provisions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with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respect</a:t>
            </a:r>
            <a:r>
              <a:rPr dirty="0" sz="2000" spc="-5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to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implementation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of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EB-</a:t>
            </a:r>
            <a:r>
              <a:rPr dirty="0" sz="2000">
                <a:latin typeface="Source Sans Pro"/>
                <a:cs typeface="Source Sans Pro"/>
              </a:rPr>
              <a:t>5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Ethics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and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Integrity Protocols,</a:t>
            </a:r>
            <a:r>
              <a:rPr dirty="0" sz="2000" spc="-5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contact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2"/>
              </a:rPr>
              <a:t>IPO</a:t>
            </a:r>
            <a:r>
              <a:rPr dirty="0" sz="2000" spc="-40">
                <a:solidFill>
                  <a:srgbClr val="0000FF"/>
                </a:solidFill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3"/>
              </a:rPr>
              <a:t>USCIS</a:t>
            </a:r>
            <a:r>
              <a:rPr dirty="0" u="sng" sz="20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3"/>
              </a:rPr>
              <a:t> </a:t>
            </a:r>
            <a:r>
              <a:rPr dirty="0" u="sng" sz="20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3"/>
              </a:rPr>
              <a:t>OCC</a:t>
            </a:r>
            <a:r>
              <a:rPr dirty="0" sz="2000" spc="-2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EB-</a:t>
            </a:r>
            <a:r>
              <a:rPr dirty="0"/>
              <a:t>5</a:t>
            </a:r>
            <a:r>
              <a:rPr dirty="0" spc="-55"/>
              <a:t> </a:t>
            </a:r>
            <a:r>
              <a:rPr dirty="0"/>
              <a:t>Reform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/>
              <a:t>Integrity</a:t>
            </a:r>
            <a:r>
              <a:rPr dirty="0" spc="-25"/>
              <a:t> </a:t>
            </a:r>
            <a:r>
              <a:rPr dirty="0"/>
              <a:t>Act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 spc="-20"/>
              <a:t>2022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71347" y="1204975"/>
            <a:ext cx="8301990" cy="3752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latin typeface="Source Sans Pro"/>
                <a:cs typeface="Source Sans Pro"/>
              </a:rPr>
              <a:t>Sec.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107(a)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EB-</a:t>
            </a:r>
            <a:r>
              <a:rPr dirty="0" sz="2200">
                <a:latin typeface="Source Sans Pro"/>
                <a:cs typeface="Source Sans Pro"/>
              </a:rPr>
              <a:t>5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Reform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Integrity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Act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2022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requires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that </a:t>
            </a:r>
            <a:r>
              <a:rPr dirty="0" sz="2200">
                <a:latin typeface="Source Sans Pro"/>
                <a:cs typeface="Source Sans Pro"/>
              </a:rPr>
              <a:t>all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DHS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employees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act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impartially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not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give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preferential treatment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any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entity,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organization,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individual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connection </a:t>
            </a:r>
            <a:r>
              <a:rPr dirty="0" sz="2200">
                <a:latin typeface="Source Sans Pro"/>
                <a:cs typeface="Source Sans Pro"/>
              </a:rPr>
              <a:t>with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any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aspect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EB-</a:t>
            </a:r>
            <a:r>
              <a:rPr dirty="0" sz="2200">
                <a:latin typeface="Source Sans Pro"/>
                <a:cs typeface="Source Sans Pro"/>
              </a:rPr>
              <a:t>5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program.</a:t>
            </a:r>
            <a:endParaRPr sz="2200">
              <a:latin typeface="Source Sans Pro"/>
              <a:cs typeface="Source Sans Pro"/>
            </a:endParaRPr>
          </a:p>
          <a:p>
            <a:pPr marL="355600" marR="193675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latin typeface="Source Sans Pro"/>
                <a:cs typeface="Source Sans Pro"/>
              </a:rPr>
              <a:t>Sec.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107(b)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EB-</a:t>
            </a:r>
            <a:r>
              <a:rPr dirty="0" sz="2200">
                <a:latin typeface="Source Sans Pro"/>
                <a:cs typeface="Source Sans Pro"/>
              </a:rPr>
              <a:t>5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Reform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Integrity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Act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2022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specifically </a:t>
            </a:r>
            <a:r>
              <a:rPr dirty="0" sz="2200">
                <a:latin typeface="Source Sans Pro"/>
                <a:cs typeface="Source Sans Pro"/>
              </a:rPr>
              <a:t>includes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certain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activities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that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constitute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preferential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treatment:</a:t>
            </a:r>
            <a:endParaRPr sz="2200">
              <a:latin typeface="Source Sans Pro"/>
              <a:cs typeface="Source Sans Pro"/>
            </a:endParaRPr>
          </a:p>
          <a:p>
            <a:pPr lvl="1" marL="756285" marR="241300" indent="-287020">
              <a:lnSpc>
                <a:spcPct val="100000"/>
              </a:lnSpc>
              <a:spcBef>
                <a:spcPts val="50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000">
                <a:latin typeface="Source Sans Pro"/>
                <a:cs typeface="Source Sans Pro"/>
              </a:rPr>
              <a:t>Working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on,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in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any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way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attempting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to</a:t>
            </a:r>
            <a:r>
              <a:rPr dirty="0" sz="2000" spc="-1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influence,</a:t>
            </a:r>
            <a:r>
              <a:rPr dirty="0" sz="2000" spc="-5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standard </a:t>
            </a:r>
            <a:r>
              <a:rPr dirty="0" sz="2000">
                <a:latin typeface="Source Sans Pro"/>
                <a:cs typeface="Source Sans Pro"/>
              </a:rPr>
              <a:t>processing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of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EB-</a:t>
            </a:r>
            <a:r>
              <a:rPr dirty="0" sz="2000">
                <a:latin typeface="Source Sans Pro"/>
                <a:cs typeface="Source Sans Pro"/>
              </a:rPr>
              <a:t>5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application,</a:t>
            </a:r>
            <a:r>
              <a:rPr dirty="0" sz="2000" spc="-4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petition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benefit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in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manner</a:t>
            </a:r>
            <a:r>
              <a:rPr dirty="0" sz="2000" spc="-10">
                <a:latin typeface="Source Sans Pro"/>
                <a:cs typeface="Source Sans Pro"/>
              </a:rPr>
              <a:t> </a:t>
            </a:r>
            <a:r>
              <a:rPr dirty="0" sz="2000" spc="-25">
                <a:latin typeface="Source Sans Pro"/>
                <a:cs typeface="Source Sans Pro"/>
              </a:rPr>
              <a:t>not </a:t>
            </a:r>
            <a:r>
              <a:rPr dirty="0" sz="2000">
                <a:latin typeface="Source Sans Pro"/>
                <a:cs typeface="Source Sans Pro"/>
              </a:rPr>
              <a:t>available</a:t>
            </a:r>
            <a:r>
              <a:rPr dirty="0" sz="2000" spc="-8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to</a:t>
            </a:r>
            <a:r>
              <a:rPr dirty="0" sz="2000" spc="-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accorded</a:t>
            </a:r>
            <a:r>
              <a:rPr dirty="0" sz="2000" spc="-4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to</a:t>
            </a:r>
            <a:r>
              <a:rPr dirty="0" sz="2000" spc="-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all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others.</a:t>
            </a:r>
            <a:endParaRPr sz="2000">
              <a:latin typeface="Source Sans Pro"/>
              <a:cs typeface="Source Sans Pro"/>
            </a:endParaRPr>
          </a:p>
          <a:p>
            <a:pPr lvl="1" marL="756285" marR="40640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000">
                <a:latin typeface="Source Sans Pro"/>
                <a:cs typeface="Source Sans Pro"/>
              </a:rPr>
              <a:t>Meeting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</a:t>
            </a:r>
            <a:r>
              <a:rPr dirty="0" sz="2000" spc="-10">
                <a:latin typeface="Source Sans Pro"/>
                <a:cs typeface="Source Sans Pro"/>
              </a:rPr>
              <a:t> communicating </a:t>
            </a:r>
            <a:r>
              <a:rPr dirty="0" sz="2000">
                <a:latin typeface="Source Sans Pro"/>
                <a:cs typeface="Source Sans Pro"/>
              </a:rPr>
              <a:t>with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persons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associated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with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EB-</a:t>
            </a:r>
            <a:r>
              <a:rPr dirty="0" sz="2000">
                <a:latin typeface="Source Sans Pro"/>
                <a:cs typeface="Source Sans Pro"/>
              </a:rPr>
              <a:t>5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entity </a:t>
            </a:r>
            <a:r>
              <a:rPr dirty="0" sz="2000">
                <a:latin typeface="Source Sans Pro"/>
                <a:cs typeface="Source Sans Pro"/>
              </a:rPr>
              <a:t>at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their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request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in</a:t>
            </a:r>
            <a:r>
              <a:rPr dirty="0" sz="2000" spc="-1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manner</a:t>
            </a:r>
            <a:r>
              <a:rPr dirty="0" sz="2000" spc="-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not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available</a:t>
            </a:r>
            <a:r>
              <a:rPr dirty="0" sz="2000" spc="-6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to all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others.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EB-</a:t>
            </a:r>
            <a:r>
              <a:rPr dirty="0"/>
              <a:t>5</a:t>
            </a:r>
            <a:r>
              <a:rPr dirty="0" spc="-55"/>
              <a:t> </a:t>
            </a:r>
            <a:r>
              <a:rPr dirty="0"/>
              <a:t>Reform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/>
              <a:t>Integrity</a:t>
            </a:r>
            <a:r>
              <a:rPr dirty="0" spc="-25"/>
              <a:t> </a:t>
            </a:r>
            <a:r>
              <a:rPr dirty="0"/>
              <a:t>Act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 spc="-20"/>
              <a:t>2022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71347" y="1206500"/>
            <a:ext cx="8344534" cy="3501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12827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Source Sans Pro"/>
                <a:cs typeface="Source Sans Pro"/>
              </a:rPr>
              <a:t>Sec.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107(c)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of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EB-</a:t>
            </a:r>
            <a:r>
              <a:rPr dirty="0" sz="2000">
                <a:latin typeface="Source Sans Pro"/>
                <a:cs typeface="Source Sans Pro"/>
              </a:rPr>
              <a:t>5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Reform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and</a:t>
            </a:r>
            <a:r>
              <a:rPr dirty="0" sz="2000" spc="-1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Integrity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Act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of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2022 requires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that</a:t>
            </a:r>
            <a:r>
              <a:rPr dirty="0" sz="2000" spc="-25">
                <a:latin typeface="Source Sans Pro"/>
                <a:cs typeface="Source Sans Pro"/>
              </a:rPr>
              <a:t> all </a:t>
            </a:r>
            <a:r>
              <a:rPr dirty="0" sz="2000" spc="-10">
                <a:latin typeface="Source Sans Pro"/>
                <a:cs typeface="Source Sans Pro"/>
              </a:rPr>
              <a:t>case-</a:t>
            </a:r>
            <a:r>
              <a:rPr dirty="0" sz="2000">
                <a:latin typeface="Source Sans Pro"/>
                <a:cs typeface="Source Sans Pro"/>
              </a:rPr>
              <a:t>specific</a:t>
            </a:r>
            <a:r>
              <a:rPr dirty="0" sz="2000" spc="-7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written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communication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and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substantive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oral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communication (recorded</a:t>
            </a:r>
            <a:r>
              <a:rPr dirty="0" sz="2000" spc="-5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detailed</a:t>
            </a:r>
            <a:r>
              <a:rPr dirty="0" sz="2000" spc="-5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minutes)</a:t>
            </a:r>
            <a:r>
              <a:rPr dirty="0" sz="2000" spc="-1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with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non-</a:t>
            </a:r>
            <a:r>
              <a:rPr dirty="0" sz="2000">
                <a:latin typeface="Source Sans Pro"/>
                <a:cs typeface="Source Sans Pro"/>
              </a:rPr>
              <a:t>DHS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personnel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be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included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in</a:t>
            </a:r>
            <a:r>
              <a:rPr dirty="0" sz="2000" spc="-10">
                <a:latin typeface="Source Sans Pro"/>
                <a:cs typeface="Source Sans Pro"/>
              </a:rPr>
              <a:t> </a:t>
            </a:r>
            <a:r>
              <a:rPr dirty="0" sz="2000" spc="-25">
                <a:latin typeface="Source Sans Pro"/>
                <a:cs typeface="Source Sans Pro"/>
              </a:rPr>
              <a:t>the </a:t>
            </a:r>
            <a:r>
              <a:rPr dirty="0" sz="2000">
                <a:latin typeface="Source Sans Pro"/>
                <a:cs typeface="Source Sans Pro"/>
              </a:rPr>
              <a:t>record</a:t>
            </a:r>
            <a:r>
              <a:rPr dirty="0" sz="2000" spc="-5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of</a:t>
            </a:r>
            <a:r>
              <a:rPr dirty="0" sz="2000" spc="-4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proceeding.</a:t>
            </a:r>
            <a:endParaRPr sz="2000">
              <a:latin typeface="Source Sans Pro"/>
              <a:cs typeface="Source Sans Pro"/>
            </a:endParaRPr>
          </a:p>
          <a:p>
            <a:pPr marL="354965" marR="5080" indent="-3429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>
                <a:latin typeface="Source Sans Pro"/>
                <a:cs typeface="Source Sans Pro"/>
              </a:rPr>
              <a:t>Case-specific</a:t>
            </a:r>
            <a:r>
              <a:rPr dirty="0" sz="2000" spc="-5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evidence</a:t>
            </a:r>
            <a:r>
              <a:rPr dirty="0" sz="2000" spc="-5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from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anyone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other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than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affected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party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 spc="-20">
                <a:latin typeface="Source Sans Pro"/>
                <a:cs typeface="Source Sans Pro"/>
              </a:rPr>
              <a:t>their </a:t>
            </a:r>
            <a:r>
              <a:rPr dirty="0" sz="2000" spc="-10">
                <a:latin typeface="Source Sans Pro"/>
                <a:cs typeface="Source Sans Pro"/>
              </a:rPr>
              <a:t>representative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may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not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be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considered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made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part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of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the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record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unless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 spc="-25">
                <a:latin typeface="Source Sans Pro"/>
                <a:cs typeface="Source Sans Pro"/>
              </a:rPr>
              <a:t>the </a:t>
            </a:r>
            <a:r>
              <a:rPr dirty="0" sz="2000">
                <a:latin typeface="Source Sans Pro"/>
                <a:cs typeface="Source Sans Pro"/>
              </a:rPr>
              <a:t>affected</a:t>
            </a:r>
            <a:r>
              <a:rPr dirty="0" sz="2000" spc="-5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party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has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been</a:t>
            </a:r>
            <a:r>
              <a:rPr dirty="0" sz="2000" spc="-4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given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notice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and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opportunity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to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respond.</a:t>
            </a:r>
            <a:endParaRPr sz="2000">
              <a:latin typeface="Source Sans Pro"/>
              <a:cs typeface="Source Sans Pro"/>
            </a:endParaRPr>
          </a:p>
          <a:p>
            <a:pPr marL="355600" marR="7797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Source Sans Pro"/>
                <a:cs typeface="Source Sans Pro"/>
              </a:rPr>
              <a:t>Certain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communications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and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evidence</a:t>
            </a:r>
            <a:r>
              <a:rPr dirty="0" sz="2000" spc="-5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are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excepted,</a:t>
            </a:r>
            <a:r>
              <a:rPr dirty="0" sz="2000" spc="-5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such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as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routine communications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with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Federal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agencies</a:t>
            </a:r>
            <a:r>
              <a:rPr dirty="0" sz="2000" spc="-4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as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well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as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evidence</a:t>
            </a:r>
            <a:r>
              <a:rPr dirty="0" sz="2000" spc="-5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from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 spc="-25">
                <a:latin typeface="Source Sans Pro"/>
                <a:cs typeface="Source Sans Pro"/>
              </a:rPr>
              <a:t>law </a:t>
            </a:r>
            <a:r>
              <a:rPr dirty="0" sz="2000" spc="-10">
                <a:latin typeface="Source Sans Pro"/>
                <a:cs typeface="Source Sans Pro"/>
              </a:rPr>
              <a:t>enforcement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</a:t>
            </a:r>
            <a:r>
              <a:rPr dirty="0" sz="2000" spc="-10">
                <a:latin typeface="Source Sans Pro"/>
                <a:cs typeface="Source Sans Pro"/>
              </a:rPr>
              <a:t> intelligence</a:t>
            </a:r>
            <a:r>
              <a:rPr dirty="0" sz="2000" spc="-4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agencies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and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whistleblowers</a:t>
            </a:r>
            <a:r>
              <a:rPr dirty="0" sz="2000" spc="-5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</a:t>
            </a:r>
            <a:r>
              <a:rPr dirty="0" sz="2000" spc="-10">
                <a:latin typeface="Source Sans Pro"/>
                <a:cs typeface="Source Sans Pro"/>
              </a:rPr>
              <a:t> other </a:t>
            </a:r>
            <a:r>
              <a:rPr dirty="0" sz="2000">
                <a:latin typeface="Source Sans Pro"/>
                <a:cs typeface="Source Sans Pro"/>
              </a:rPr>
              <a:t>confidential</a:t>
            </a:r>
            <a:r>
              <a:rPr dirty="0" sz="2000" spc="-9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sources.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EB-</a:t>
            </a:r>
            <a:r>
              <a:rPr dirty="0"/>
              <a:t>5</a:t>
            </a:r>
            <a:r>
              <a:rPr dirty="0" spc="-55"/>
              <a:t> </a:t>
            </a:r>
            <a:r>
              <a:rPr dirty="0"/>
              <a:t>Reform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/>
              <a:t>Integrity</a:t>
            </a:r>
            <a:r>
              <a:rPr dirty="0" spc="-25"/>
              <a:t> </a:t>
            </a:r>
            <a:r>
              <a:rPr dirty="0"/>
              <a:t>Act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 spc="-20"/>
              <a:t>2022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71347" y="1204975"/>
            <a:ext cx="8080375" cy="2103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10350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latin typeface="Source Sans Pro"/>
                <a:cs typeface="Source Sans Pro"/>
              </a:rPr>
              <a:t>Sec.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107(d)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EB-</a:t>
            </a:r>
            <a:r>
              <a:rPr dirty="0" sz="2200">
                <a:latin typeface="Source Sans Pro"/>
                <a:cs typeface="Source Sans Pro"/>
              </a:rPr>
              <a:t>5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Reform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Integrity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Act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2022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limits </a:t>
            </a:r>
            <a:r>
              <a:rPr dirty="0" sz="2200" spc="-20">
                <a:latin typeface="Source Sans Pro"/>
                <a:cs typeface="Source Sans Pro"/>
              </a:rPr>
              <a:t>consideration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1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any</a:t>
            </a:r>
            <a:r>
              <a:rPr dirty="0" sz="2200" spc="-1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case-</a:t>
            </a:r>
            <a:r>
              <a:rPr dirty="0" sz="2200">
                <a:latin typeface="Source Sans Pro"/>
                <a:cs typeface="Source Sans Pro"/>
              </a:rPr>
              <a:t>specific</a:t>
            </a:r>
            <a:r>
              <a:rPr dirty="0" sz="2200" spc="-1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communications </a:t>
            </a:r>
            <a:r>
              <a:rPr dirty="0" sz="2200">
                <a:latin typeface="Source Sans Pro"/>
                <a:cs typeface="Source Sans Pro"/>
              </a:rPr>
              <a:t>with</a:t>
            </a:r>
            <a:r>
              <a:rPr dirty="0" sz="2200" spc="-20">
                <a:latin typeface="Source Sans Pro"/>
                <a:cs typeface="Source Sans Pro"/>
              </a:rPr>
              <a:t> non-</a:t>
            </a:r>
            <a:r>
              <a:rPr dirty="0" sz="2200" spc="-25">
                <a:latin typeface="Source Sans Pro"/>
                <a:cs typeface="Source Sans Pro"/>
              </a:rPr>
              <a:t>DHS </a:t>
            </a:r>
            <a:r>
              <a:rPr dirty="0" sz="2200">
                <a:latin typeface="Source Sans Pro"/>
                <a:cs typeface="Source Sans Pro"/>
              </a:rPr>
              <a:t>persons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unless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communication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is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included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record proceeding.</a:t>
            </a:r>
            <a:endParaRPr sz="2200">
              <a:latin typeface="Source Sans Pro"/>
              <a:cs typeface="Source Sans Pro"/>
            </a:endParaRPr>
          </a:p>
          <a:p>
            <a:pPr marL="355600" marR="508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Secretary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may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waive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this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requirement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only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interests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of </a:t>
            </a:r>
            <a:r>
              <a:rPr dirty="0" sz="2200">
                <a:latin typeface="Source Sans Pro"/>
                <a:cs typeface="Source Sans Pro"/>
              </a:rPr>
              <a:t>national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security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for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investigative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law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enforcement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purposes.</a:t>
            </a:r>
            <a:endParaRPr sz="22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EB-</a:t>
            </a:r>
            <a:r>
              <a:rPr dirty="0"/>
              <a:t>5</a:t>
            </a:r>
            <a:r>
              <a:rPr dirty="0" spc="-55"/>
              <a:t> </a:t>
            </a:r>
            <a:r>
              <a:rPr dirty="0"/>
              <a:t>Reform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/>
              <a:t>Integrity</a:t>
            </a:r>
            <a:r>
              <a:rPr dirty="0" spc="-25"/>
              <a:t> </a:t>
            </a:r>
            <a:r>
              <a:rPr dirty="0"/>
              <a:t>Act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 spc="-20"/>
              <a:t>2022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Sec.</a:t>
            </a:r>
            <a:r>
              <a:rPr dirty="0" spc="-40"/>
              <a:t> </a:t>
            </a:r>
            <a:r>
              <a:rPr dirty="0"/>
              <a:t>107(e)</a:t>
            </a:r>
            <a:r>
              <a:rPr dirty="0" spc="-45"/>
              <a:t> </a:t>
            </a:r>
            <a:r>
              <a:rPr dirty="0"/>
              <a:t>of</a:t>
            </a:r>
            <a:r>
              <a:rPr dirty="0" spc="-50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 spc="-20"/>
              <a:t>EB-</a:t>
            </a:r>
            <a:r>
              <a:rPr dirty="0"/>
              <a:t>5</a:t>
            </a:r>
            <a:r>
              <a:rPr dirty="0" spc="-40"/>
              <a:t> </a:t>
            </a:r>
            <a:r>
              <a:rPr dirty="0" spc="-10"/>
              <a:t>Reform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 spc="-10"/>
              <a:t>Integrity</a:t>
            </a:r>
            <a:r>
              <a:rPr dirty="0" spc="-45"/>
              <a:t> </a:t>
            </a:r>
            <a:r>
              <a:rPr dirty="0"/>
              <a:t>Act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2022</a:t>
            </a:r>
            <a:r>
              <a:rPr dirty="0" spc="-50"/>
              <a:t> </a:t>
            </a:r>
            <a:r>
              <a:rPr dirty="0" spc="-10"/>
              <a:t>limits </a:t>
            </a:r>
            <a:r>
              <a:rPr dirty="0" spc="-20"/>
              <a:t>communication</a:t>
            </a:r>
            <a:r>
              <a:rPr dirty="0" spc="-50"/>
              <a:t> </a:t>
            </a:r>
            <a:r>
              <a:rPr dirty="0"/>
              <a:t>about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 spc="-20"/>
              <a:t>EB-</a:t>
            </a:r>
            <a:r>
              <a:rPr dirty="0"/>
              <a:t>5</a:t>
            </a:r>
            <a:r>
              <a:rPr dirty="0" spc="-45"/>
              <a:t> </a:t>
            </a:r>
            <a:r>
              <a:rPr dirty="0" spc="-10"/>
              <a:t>program</a:t>
            </a:r>
            <a:r>
              <a:rPr dirty="0" spc="-30"/>
              <a:t> </a:t>
            </a:r>
            <a:r>
              <a:rPr dirty="0"/>
              <a:t>from</a:t>
            </a:r>
            <a:r>
              <a:rPr dirty="0" spc="-45"/>
              <a:t> </a:t>
            </a:r>
            <a:r>
              <a:rPr dirty="0"/>
              <a:t>industry</a:t>
            </a:r>
            <a:r>
              <a:rPr dirty="0" spc="-35"/>
              <a:t> </a:t>
            </a:r>
            <a:r>
              <a:rPr dirty="0" spc="-10"/>
              <a:t>stakeholders, petitioners,</a:t>
            </a:r>
            <a:r>
              <a:rPr dirty="0" spc="-80"/>
              <a:t> </a:t>
            </a:r>
            <a:r>
              <a:rPr dirty="0" spc="-10"/>
              <a:t>applicants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 spc="-10"/>
              <a:t>seekers</a:t>
            </a:r>
            <a:r>
              <a:rPr dirty="0" spc="-8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/>
              <a:t>benefits</a:t>
            </a:r>
            <a:r>
              <a:rPr dirty="0" spc="-70"/>
              <a:t> </a:t>
            </a:r>
            <a:r>
              <a:rPr dirty="0"/>
              <a:t>to</a:t>
            </a:r>
            <a:r>
              <a:rPr dirty="0" spc="-65"/>
              <a:t> </a:t>
            </a:r>
            <a:r>
              <a:rPr dirty="0" spc="-10"/>
              <a:t>certain</a:t>
            </a:r>
            <a:r>
              <a:rPr dirty="0" spc="-75"/>
              <a:t> </a:t>
            </a:r>
            <a:r>
              <a:rPr dirty="0"/>
              <a:t>channels</a:t>
            </a:r>
            <a:r>
              <a:rPr dirty="0" spc="-60"/>
              <a:t> </a:t>
            </a:r>
            <a:r>
              <a:rPr dirty="0" spc="-25"/>
              <a:t>or </a:t>
            </a:r>
            <a:r>
              <a:rPr dirty="0" spc="-10"/>
              <a:t>offices.</a:t>
            </a:r>
          </a:p>
          <a:p>
            <a:pPr marL="355600" marR="146685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pc="-10"/>
              <a:t>Communication</a:t>
            </a:r>
            <a:r>
              <a:rPr dirty="0" spc="-75"/>
              <a:t> </a:t>
            </a:r>
            <a:r>
              <a:rPr dirty="0"/>
              <a:t>from</a:t>
            </a:r>
            <a:r>
              <a:rPr dirty="0" spc="-65"/>
              <a:t> </a:t>
            </a:r>
            <a:r>
              <a:rPr dirty="0"/>
              <a:t>such</a:t>
            </a:r>
            <a:r>
              <a:rPr dirty="0" spc="-55"/>
              <a:t> </a:t>
            </a:r>
            <a:r>
              <a:rPr dirty="0"/>
              <a:t>persons</a:t>
            </a:r>
            <a:r>
              <a:rPr dirty="0" spc="-65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/>
              <a:t>members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75"/>
              <a:t> </a:t>
            </a:r>
            <a:r>
              <a:rPr dirty="0" spc="-10"/>
              <a:t>Congress</a:t>
            </a:r>
            <a:r>
              <a:rPr dirty="0" spc="-50"/>
              <a:t> </a:t>
            </a:r>
            <a:r>
              <a:rPr dirty="0" spc="-20"/>
              <a:t>must </a:t>
            </a:r>
            <a:r>
              <a:rPr dirty="0"/>
              <a:t>be</a:t>
            </a:r>
            <a:r>
              <a:rPr dirty="0" spc="-55"/>
              <a:t> </a:t>
            </a:r>
            <a:r>
              <a:rPr dirty="0"/>
              <a:t>logged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/>
              <a:t>made</a:t>
            </a:r>
            <a:r>
              <a:rPr dirty="0" spc="-50"/>
              <a:t> </a:t>
            </a:r>
            <a:r>
              <a:rPr dirty="0" spc="-10"/>
              <a:t>available</a:t>
            </a:r>
            <a:r>
              <a:rPr dirty="0" spc="-55"/>
              <a:t> </a:t>
            </a:r>
            <a:r>
              <a:rPr dirty="0"/>
              <a:t>in</a:t>
            </a:r>
            <a:r>
              <a:rPr dirty="0" spc="-40"/>
              <a:t> </a:t>
            </a:r>
            <a:r>
              <a:rPr dirty="0" spc="-25"/>
              <a:t>accordance</a:t>
            </a:r>
            <a:r>
              <a:rPr dirty="0" spc="-50"/>
              <a:t> </a:t>
            </a:r>
            <a:r>
              <a:rPr dirty="0"/>
              <a:t>with</a:t>
            </a:r>
            <a:r>
              <a:rPr dirty="0" spc="-50"/>
              <a:t> </a:t>
            </a:r>
            <a:r>
              <a:rPr dirty="0" spc="-10"/>
              <a:t>FOIA.</a:t>
            </a:r>
          </a:p>
          <a:p>
            <a:pPr marL="355600" marR="121285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Any</a:t>
            </a:r>
            <a:r>
              <a:rPr dirty="0" spc="-40"/>
              <a:t> </a:t>
            </a:r>
            <a:r>
              <a:rPr dirty="0" spc="-20"/>
              <a:t>communication</a:t>
            </a:r>
            <a:r>
              <a:rPr dirty="0" spc="-50"/>
              <a:t> </a:t>
            </a:r>
            <a:r>
              <a:rPr dirty="0"/>
              <a:t>that</a:t>
            </a:r>
            <a:r>
              <a:rPr dirty="0" spc="-55"/>
              <a:t> </a:t>
            </a:r>
            <a:r>
              <a:rPr dirty="0"/>
              <a:t>results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50"/>
              <a:t> </a:t>
            </a:r>
            <a:r>
              <a:rPr dirty="0" spc="-10"/>
              <a:t>generally</a:t>
            </a:r>
            <a:r>
              <a:rPr dirty="0" spc="-40"/>
              <a:t> </a:t>
            </a:r>
            <a:r>
              <a:rPr dirty="0" spc="-10"/>
              <a:t>applicable</a:t>
            </a:r>
            <a:r>
              <a:rPr dirty="0" spc="-40"/>
              <a:t> </a:t>
            </a:r>
            <a:r>
              <a:rPr dirty="0" spc="-10"/>
              <a:t>information </a:t>
            </a:r>
            <a:r>
              <a:rPr dirty="0"/>
              <a:t>about</a:t>
            </a:r>
            <a:r>
              <a:rPr dirty="0" spc="-35"/>
              <a:t> </a:t>
            </a:r>
            <a:r>
              <a:rPr dirty="0" spc="-10"/>
              <a:t>program</a:t>
            </a:r>
            <a:r>
              <a:rPr dirty="0" spc="-20"/>
              <a:t> </a:t>
            </a:r>
            <a:r>
              <a:rPr dirty="0" spc="-10"/>
              <a:t>requirements</a:t>
            </a:r>
            <a:r>
              <a:rPr dirty="0" spc="-60"/>
              <a:t> </a:t>
            </a:r>
            <a:r>
              <a:rPr dirty="0"/>
              <a:t>or</a:t>
            </a:r>
            <a:r>
              <a:rPr dirty="0" spc="-30"/>
              <a:t> </a:t>
            </a:r>
            <a:r>
              <a:rPr dirty="0" spc="-20"/>
              <a:t>administration</a:t>
            </a:r>
            <a:r>
              <a:rPr dirty="0" spc="-60"/>
              <a:t> </a:t>
            </a:r>
            <a:r>
              <a:rPr dirty="0"/>
              <a:t>that</a:t>
            </a:r>
            <a:r>
              <a:rPr dirty="0" spc="-50"/>
              <a:t> </a:t>
            </a:r>
            <a:r>
              <a:rPr dirty="0"/>
              <a:t>has</a:t>
            </a:r>
            <a:r>
              <a:rPr dirty="0" spc="-20"/>
              <a:t> </a:t>
            </a:r>
            <a:r>
              <a:rPr dirty="0" spc="-25"/>
              <a:t>not </a:t>
            </a:r>
            <a:r>
              <a:rPr dirty="0"/>
              <a:t>otherwise</a:t>
            </a:r>
            <a:r>
              <a:rPr dirty="0" spc="-65"/>
              <a:t> </a:t>
            </a:r>
            <a:r>
              <a:rPr dirty="0"/>
              <a:t>been</a:t>
            </a:r>
            <a:r>
              <a:rPr dirty="0" spc="-55"/>
              <a:t> </a:t>
            </a:r>
            <a:r>
              <a:rPr dirty="0"/>
              <a:t>made</a:t>
            </a:r>
            <a:r>
              <a:rPr dirty="0" spc="-50"/>
              <a:t> </a:t>
            </a:r>
            <a:r>
              <a:rPr dirty="0"/>
              <a:t>publicly</a:t>
            </a:r>
            <a:r>
              <a:rPr dirty="0" spc="-45"/>
              <a:t> </a:t>
            </a:r>
            <a:r>
              <a:rPr dirty="0" spc="-10"/>
              <a:t>available</a:t>
            </a:r>
            <a:r>
              <a:rPr dirty="0" spc="-55"/>
              <a:t> </a:t>
            </a:r>
            <a:r>
              <a:rPr dirty="0"/>
              <a:t>by</a:t>
            </a:r>
            <a:r>
              <a:rPr dirty="0" spc="-45"/>
              <a:t> </a:t>
            </a:r>
            <a:r>
              <a:rPr dirty="0"/>
              <a:t>DHS</a:t>
            </a:r>
            <a:r>
              <a:rPr dirty="0" spc="-40"/>
              <a:t> </a:t>
            </a:r>
            <a:r>
              <a:rPr dirty="0"/>
              <a:t>must</a:t>
            </a:r>
            <a:r>
              <a:rPr dirty="0" spc="-50"/>
              <a:t> </a:t>
            </a:r>
            <a:r>
              <a:rPr dirty="0"/>
              <a:t>be</a:t>
            </a:r>
            <a:r>
              <a:rPr dirty="0" spc="-50"/>
              <a:t> </a:t>
            </a:r>
            <a:r>
              <a:rPr dirty="0" spc="-10"/>
              <a:t>published </a:t>
            </a:r>
            <a:r>
              <a:rPr dirty="0"/>
              <a:t>on</a:t>
            </a:r>
            <a:r>
              <a:rPr dirty="0" spc="-55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/>
              <a:t>USCIS</a:t>
            </a:r>
            <a:r>
              <a:rPr dirty="0" spc="-35"/>
              <a:t> </a:t>
            </a:r>
            <a:r>
              <a:rPr dirty="0" spc="-10"/>
              <a:t>website</a:t>
            </a:r>
            <a:r>
              <a:rPr dirty="0" spc="-50"/>
              <a:t> </a:t>
            </a:r>
            <a:r>
              <a:rPr dirty="0"/>
              <a:t>or</a:t>
            </a:r>
            <a:r>
              <a:rPr dirty="0" spc="-45"/>
              <a:t> </a:t>
            </a:r>
            <a:r>
              <a:rPr dirty="0"/>
              <a:t>other</a:t>
            </a:r>
            <a:r>
              <a:rPr dirty="0" spc="-60"/>
              <a:t> </a:t>
            </a:r>
            <a:r>
              <a:rPr dirty="0" spc="-20"/>
              <a:t>comparable</a:t>
            </a:r>
            <a:r>
              <a:rPr dirty="0" spc="-40"/>
              <a:t> </a:t>
            </a:r>
            <a:r>
              <a:rPr dirty="0" spc="-10"/>
              <a:t>mechanism.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EB-</a:t>
            </a:r>
            <a:r>
              <a:rPr dirty="0"/>
              <a:t>5</a:t>
            </a:r>
            <a:r>
              <a:rPr dirty="0" spc="-55"/>
              <a:t> </a:t>
            </a:r>
            <a:r>
              <a:rPr dirty="0"/>
              <a:t>Reform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/>
              <a:t>Integrity</a:t>
            </a:r>
            <a:r>
              <a:rPr dirty="0" spc="-25"/>
              <a:t> </a:t>
            </a:r>
            <a:r>
              <a:rPr dirty="0"/>
              <a:t>Act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 spc="-20"/>
              <a:t>2022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71347" y="1204975"/>
            <a:ext cx="8322309" cy="24390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latin typeface="Source Sans Pro"/>
                <a:cs typeface="Source Sans Pro"/>
              </a:rPr>
              <a:t>Sec.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107(f)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EB-</a:t>
            </a:r>
            <a:r>
              <a:rPr dirty="0" sz="2200">
                <a:latin typeface="Source Sans Pro"/>
                <a:cs typeface="Source Sans Pro"/>
              </a:rPr>
              <a:t>5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Reform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Integrity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Act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2022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provides</a:t>
            </a:r>
            <a:r>
              <a:rPr dirty="0" sz="2200" spc="-20">
                <a:latin typeface="Source Sans Pro"/>
                <a:cs typeface="Source Sans Pro"/>
              </a:rPr>
              <a:t> that </a:t>
            </a:r>
            <a:r>
              <a:rPr dirty="0" sz="2200">
                <a:latin typeface="Source Sans Pro"/>
                <a:cs typeface="Source Sans Pro"/>
              </a:rPr>
              <a:t>any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person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who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intentionally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violates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prohibition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on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preferential treatment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reporting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requirements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will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subject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discipline.</a:t>
            </a:r>
            <a:endParaRPr sz="2200">
              <a:latin typeface="Source Sans Pro"/>
              <a:cs typeface="Source Sans Pro"/>
            </a:endParaRPr>
          </a:p>
          <a:p>
            <a:pPr algn="just" marL="355600" marR="102235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spc="-10">
                <a:latin typeface="Source Sans Pro"/>
                <a:cs typeface="Source Sans Pro"/>
              </a:rPr>
              <a:t>Discipline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will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be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determined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based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on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graduated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set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sanctions established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by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Secretary,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which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may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include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written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reprimand, suspension,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demotion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removal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addition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any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criminal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or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civil </a:t>
            </a:r>
            <a:r>
              <a:rPr dirty="0" sz="2200">
                <a:latin typeface="Source Sans Pro"/>
                <a:cs typeface="Source Sans Pro"/>
              </a:rPr>
              <a:t>penalties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that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may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be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imposed.</a:t>
            </a:r>
            <a:endParaRPr sz="22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856" y="300480"/>
            <a:ext cx="623633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REPORTING</a:t>
            </a:r>
            <a:r>
              <a:rPr dirty="0" sz="2400" spc="-50"/>
              <a:t> </a:t>
            </a:r>
            <a:r>
              <a:rPr dirty="0" sz="2400"/>
              <a:t>A</a:t>
            </a:r>
            <a:r>
              <a:rPr dirty="0" sz="2400" spc="-30"/>
              <a:t> </a:t>
            </a:r>
            <a:r>
              <a:rPr dirty="0" sz="2400"/>
              <a:t>SUSPECTED</a:t>
            </a:r>
            <a:r>
              <a:rPr dirty="0" sz="2400" spc="-30"/>
              <a:t> </a:t>
            </a:r>
            <a:r>
              <a:rPr dirty="0" sz="2400" spc="-10"/>
              <a:t>VIOLATION</a:t>
            </a:r>
            <a:r>
              <a:rPr dirty="0" sz="2400" spc="-45"/>
              <a:t> </a:t>
            </a:r>
            <a:r>
              <a:rPr dirty="0" sz="2400"/>
              <a:t>OF</a:t>
            </a:r>
            <a:r>
              <a:rPr dirty="0" sz="2400" spc="-25"/>
              <a:t> </a:t>
            </a:r>
            <a:r>
              <a:rPr dirty="0" sz="2400" spc="-10"/>
              <a:t>EB-</a:t>
            </a:r>
            <a:r>
              <a:rPr dirty="0" sz="2400" spc="-50"/>
              <a:t>5 </a:t>
            </a:r>
            <a:r>
              <a:rPr dirty="0" sz="2400" spc="-25"/>
              <a:t>PROTOCOLS,</a:t>
            </a:r>
            <a:r>
              <a:rPr dirty="0" sz="2400" spc="-40"/>
              <a:t> </a:t>
            </a:r>
            <a:r>
              <a:rPr dirty="0" sz="2400"/>
              <a:t>ETHICS</a:t>
            </a:r>
            <a:r>
              <a:rPr dirty="0" sz="2400" spc="-25"/>
              <a:t> </a:t>
            </a:r>
            <a:r>
              <a:rPr dirty="0" sz="2400"/>
              <a:t>RULES,</a:t>
            </a:r>
            <a:r>
              <a:rPr dirty="0" sz="2400" spc="-40"/>
              <a:t> </a:t>
            </a:r>
            <a:r>
              <a:rPr dirty="0" sz="2400"/>
              <a:t>OR</a:t>
            </a:r>
            <a:r>
              <a:rPr dirty="0" sz="2400" spc="-30"/>
              <a:t> </a:t>
            </a:r>
            <a:r>
              <a:rPr dirty="0" sz="2400"/>
              <a:t>ANY</a:t>
            </a:r>
            <a:r>
              <a:rPr dirty="0" sz="2400" spc="-35"/>
              <a:t> STATUTE, </a:t>
            </a:r>
            <a:r>
              <a:rPr dirty="0" sz="2400" spc="-10"/>
              <a:t>REGULATION</a:t>
            </a:r>
            <a:r>
              <a:rPr dirty="0" sz="2400" spc="-40"/>
              <a:t> </a:t>
            </a:r>
            <a:r>
              <a:rPr dirty="0" sz="2400"/>
              <a:t>OR</a:t>
            </a:r>
            <a:r>
              <a:rPr dirty="0" sz="2400" spc="-20"/>
              <a:t> </a:t>
            </a:r>
            <a:r>
              <a:rPr dirty="0" sz="2400" spc="-10"/>
              <a:t>POLICY</a:t>
            </a:r>
            <a:endParaRPr sz="2400"/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43856" y="1938782"/>
            <a:ext cx="3649979" cy="1506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Source Sans Pro"/>
                <a:cs typeface="Source Sans Pro"/>
              </a:rPr>
              <a:t>DHS</a:t>
            </a:r>
            <a:r>
              <a:rPr dirty="0" sz="2000" spc="-25" b="1">
                <a:latin typeface="Source Sans Pro"/>
                <a:cs typeface="Source Sans Pro"/>
              </a:rPr>
              <a:t> </a:t>
            </a:r>
            <a:r>
              <a:rPr dirty="0" sz="2000" b="1">
                <a:latin typeface="Source Sans Pro"/>
                <a:cs typeface="Source Sans Pro"/>
              </a:rPr>
              <a:t>Inspector</a:t>
            </a:r>
            <a:r>
              <a:rPr dirty="0" sz="2000" spc="-20" b="1">
                <a:latin typeface="Source Sans Pro"/>
                <a:cs typeface="Source Sans Pro"/>
              </a:rPr>
              <a:t> </a:t>
            </a:r>
            <a:r>
              <a:rPr dirty="0" sz="2000" spc="-10" b="1">
                <a:latin typeface="Source Sans Pro"/>
                <a:cs typeface="Source Sans Pro"/>
              </a:rPr>
              <a:t>General</a:t>
            </a:r>
            <a:endParaRPr sz="2000">
              <a:latin typeface="Source Sans Pro"/>
              <a:cs typeface="Source Sans Pro"/>
            </a:endParaRPr>
          </a:p>
          <a:p>
            <a:pPr marL="7048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Source Sans Pro"/>
                <a:cs typeface="Source Sans Pro"/>
              </a:rPr>
              <a:t>1-800-323-</a:t>
            </a:r>
            <a:r>
              <a:rPr dirty="0" sz="2000" spc="-20">
                <a:latin typeface="Source Sans Pro"/>
                <a:cs typeface="Source Sans Pro"/>
              </a:rPr>
              <a:t>8603</a:t>
            </a:r>
            <a:endParaRPr sz="2000">
              <a:latin typeface="Source Sans Pro"/>
              <a:cs typeface="Source Sans Pro"/>
            </a:endParaRPr>
          </a:p>
          <a:p>
            <a:pPr marL="70485">
              <a:lnSpc>
                <a:spcPct val="100000"/>
              </a:lnSpc>
            </a:pPr>
            <a:r>
              <a:rPr dirty="0" sz="2000">
                <a:latin typeface="Source Sans Pro"/>
                <a:cs typeface="Source Sans Pro"/>
              </a:rPr>
              <a:t>TDD: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1-844-889-</a:t>
            </a:r>
            <a:r>
              <a:rPr dirty="0" sz="2000" spc="-20">
                <a:latin typeface="Source Sans Pro"/>
                <a:cs typeface="Source Sans Pro"/>
              </a:rPr>
              <a:t>4357</a:t>
            </a:r>
            <a:endParaRPr sz="2000">
              <a:latin typeface="Source Sans Pro"/>
              <a:cs typeface="Source Sans Pro"/>
            </a:endParaRPr>
          </a:p>
          <a:p>
            <a:pPr marL="70485">
              <a:lnSpc>
                <a:spcPct val="100000"/>
              </a:lnSpc>
            </a:pPr>
            <a:r>
              <a:rPr dirty="0" sz="2000">
                <a:latin typeface="Source Sans Pro"/>
                <a:cs typeface="Source Sans Pro"/>
              </a:rPr>
              <a:t>Fax:</a:t>
            </a:r>
            <a:r>
              <a:rPr dirty="0" sz="2000" spc="-9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202-254-</a:t>
            </a:r>
            <a:r>
              <a:rPr dirty="0" sz="2000" spc="-20">
                <a:latin typeface="Source Sans Pro"/>
                <a:cs typeface="Source Sans Pro"/>
              </a:rPr>
              <a:t>4297</a:t>
            </a:r>
            <a:endParaRPr sz="2000">
              <a:latin typeface="Source Sans Pro"/>
              <a:cs typeface="Source Sans Pro"/>
            </a:endParaRPr>
          </a:p>
          <a:p>
            <a:pPr marL="70485">
              <a:lnSpc>
                <a:spcPct val="100000"/>
              </a:lnSpc>
              <a:spcBef>
                <a:spcPts val="10"/>
              </a:spcBef>
            </a:pPr>
            <a:r>
              <a:rPr dirty="0" u="sng" sz="1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2"/>
              </a:rPr>
              <a:t>dhs-oig.officepublicaffairs@oig.dhs.gov</a:t>
            </a:r>
            <a:endParaRPr sz="1700">
              <a:latin typeface="Source Sans Pro"/>
              <a:cs typeface="Source Sans Pr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32174" y="1977818"/>
            <a:ext cx="4387215" cy="1703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Source Sans Pro"/>
                <a:cs typeface="Source Sans Pro"/>
              </a:rPr>
              <a:t>USCIS</a:t>
            </a:r>
            <a:r>
              <a:rPr dirty="0" sz="2000" spc="-60" b="1">
                <a:latin typeface="Source Sans Pro"/>
                <a:cs typeface="Source Sans Pro"/>
              </a:rPr>
              <a:t> </a:t>
            </a:r>
            <a:r>
              <a:rPr dirty="0" sz="2000" b="1">
                <a:latin typeface="Source Sans Pro"/>
                <a:cs typeface="Source Sans Pro"/>
              </a:rPr>
              <a:t>Office</a:t>
            </a:r>
            <a:r>
              <a:rPr dirty="0" sz="2000" spc="-35" b="1">
                <a:latin typeface="Source Sans Pro"/>
                <a:cs typeface="Source Sans Pro"/>
              </a:rPr>
              <a:t> </a:t>
            </a:r>
            <a:r>
              <a:rPr dirty="0" sz="2000" b="1">
                <a:latin typeface="Source Sans Pro"/>
                <a:cs typeface="Source Sans Pro"/>
              </a:rPr>
              <a:t>of</a:t>
            </a:r>
            <a:r>
              <a:rPr dirty="0" sz="2000" spc="-45" b="1">
                <a:latin typeface="Source Sans Pro"/>
                <a:cs typeface="Source Sans Pro"/>
              </a:rPr>
              <a:t> </a:t>
            </a:r>
            <a:r>
              <a:rPr dirty="0" sz="2000" spc="-10" b="1">
                <a:latin typeface="Source Sans Pro"/>
                <a:cs typeface="Source Sans Pro"/>
              </a:rPr>
              <a:t>Investigations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00" spc="-10">
                <a:solidFill>
                  <a:srgbClr val="444444"/>
                </a:solidFill>
                <a:latin typeface="Source Sans Pro"/>
                <a:cs typeface="Source Sans Pro"/>
              </a:rPr>
              <a:t>Chief,</a:t>
            </a:r>
            <a:r>
              <a:rPr dirty="0" sz="1800" spc="-65">
                <a:solidFill>
                  <a:srgbClr val="444444"/>
                </a:solidFill>
                <a:latin typeface="Source Sans Pro"/>
                <a:cs typeface="Source Sans Pro"/>
              </a:rPr>
              <a:t> </a:t>
            </a:r>
            <a:r>
              <a:rPr dirty="0" sz="1800">
                <a:solidFill>
                  <a:srgbClr val="444444"/>
                </a:solidFill>
                <a:latin typeface="Source Sans Pro"/>
                <a:cs typeface="Source Sans Pro"/>
              </a:rPr>
              <a:t>Office</a:t>
            </a:r>
            <a:r>
              <a:rPr dirty="0" sz="1800" spc="-35">
                <a:solidFill>
                  <a:srgbClr val="444444"/>
                </a:solidFill>
                <a:latin typeface="Source Sans Pro"/>
                <a:cs typeface="Source Sans Pro"/>
              </a:rPr>
              <a:t> </a:t>
            </a:r>
            <a:r>
              <a:rPr dirty="0" sz="1800">
                <a:solidFill>
                  <a:srgbClr val="444444"/>
                </a:solidFill>
                <a:latin typeface="Source Sans Pro"/>
                <a:cs typeface="Source Sans Pro"/>
              </a:rPr>
              <a:t>of</a:t>
            </a:r>
            <a:r>
              <a:rPr dirty="0" sz="1800" spc="-30">
                <a:solidFill>
                  <a:srgbClr val="444444"/>
                </a:solidFill>
                <a:latin typeface="Source Sans Pro"/>
                <a:cs typeface="Source Sans Pro"/>
              </a:rPr>
              <a:t> </a:t>
            </a:r>
            <a:r>
              <a:rPr dirty="0" sz="1800" spc="-10">
                <a:solidFill>
                  <a:srgbClr val="444444"/>
                </a:solidFill>
                <a:latin typeface="Source Sans Pro"/>
                <a:cs typeface="Source Sans Pro"/>
              </a:rPr>
              <a:t>Investigations</a:t>
            </a:r>
            <a:endParaRPr sz="1800">
              <a:latin typeface="Source Sans Pro"/>
              <a:cs typeface="Source Sans Pro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444444"/>
                </a:solidFill>
                <a:latin typeface="Source Sans Pro"/>
                <a:cs typeface="Source Sans Pro"/>
              </a:rPr>
              <a:t>5900</a:t>
            </a:r>
            <a:r>
              <a:rPr dirty="0" sz="1800" spc="-10">
                <a:solidFill>
                  <a:srgbClr val="444444"/>
                </a:solidFill>
                <a:latin typeface="Source Sans Pro"/>
                <a:cs typeface="Source Sans Pro"/>
              </a:rPr>
              <a:t> </a:t>
            </a:r>
            <a:r>
              <a:rPr dirty="0" sz="1800">
                <a:solidFill>
                  <a:srgbClr val="444444"/>
                </a:solidFill>
                <a:latin typeface="Source Sans Pro"/>
                <a:cs typeface="Source Sans Pro"/>
              </a:rPr>
              <a:t>Capital</a:t>
            </a:r>
            <a:r>
              <a:rPr dirty="0" sz="1800" spc="-5">
                <a:solidFill>
                  <a:srgbClr val="444444"/>
                </a:solidFill>
                <a:latin typeface="Source Sans Pro"/>
                <a:cs typeface="Source Sans Pro"/>
              </a:rPr>
              <a:t> </a:t>
            </a:r>
            <a:r>
              <a:rPr dirty="0" sz="1800">
                <a:solidFill>
                  <a:srgbClr val="444444"/>
                </a:solidFill>
                <a:latin typeface="Source Sans Pro"/>
                <a:cs typeface="Source Sans Pro"/>
              </a:rPr>
              <a:t>Gateway</a:t>
            </a:r>
            <a:r>
              <a:rPr dirty="0" sz="1800" spc="-40">
                <a:solidFill>
                  <a:srgbClr val="444444"/>
                </a:solidFill>
                <a:latin typeface="Source Sans Pro"/>
                <a:cs typeface="Source Sans Pro"/>
              </a:rPr>
              <a:t> </a:t>
            </a:r>
            <a:r>
              <a:rPr dirty="0" sz="1800">
                <a:solidFill>
                  <a:srgbClr val="444444"/>
                </a:solidFill>
                <a:latin typeface="Source Sans Pro"/>
                <a:cs typeface="Source Sans Pro"/>
              </a:rPr>
              <a:t>Drive,</a:t>
            </a:r>
            <a:r>
              <a:rPr dirty="0" sz="1800" spc="-10">
                <a:solidFill>
                  <a:srgbClr val="444444"/>
                </a:solidFill>
                <a:latin typeface="Source Sans Pro"/>
                <a:cs typeface="Source Sans Pro"/>
              </a:rPr>
              <a:t> </a:t>
            </a:r>
            <a:r>
              <a:rPr dirty="0" sz="1800">
                <a:solidFill>
                  <a:srgbClr val="444444"/>
                </a:solidFill>
                <a:latin typeface="Source Sans Pro"/>
                <a:cs typeface="Source Sans Pro"/>
              </a:rPr>
              <a:t>4N-250,</a:t>
            </a:r>
            <a:r>
              <a:rPr dirty="0" sz="1800" spc="-15">
                <a:solidFill>
                  <a:srgbClr val="444444"/>
                </a:solidFill>
                <a:latin typeface="Source Sans Pro"/>
                <a:cs typeface="Source Sans Pro"/>
              </a:rPr>
              <a:t> </a:t>
            </a:r>
            <a:r>
              <a:rPr dirty="0" sz="1800" spc="-10">
                <a:solidFill>
                  <a:srgbClr val="444444"/>
                </a:solidFill>
                <a:latin typeface="Source Sans Pro"/>
                <a:cs typeface="Source Sans Pro"/>
              </a:rPr>
              <a:t>Mailstop: </a:t>
            </a:r>
            <a:r>
              <a:rPr dirty="0" sz="1800" spc="-20">
                <a:solidFill>
                  <a:srgbClr val="444444"/>
                </a:solidFill>
                <a:latin typeface="Source Sans Pro"/>
                <a:cs typeface="Source Sans Pro"/>
              </a:rPr>
              <a:t>2276</a:t>
            </a:r>
            <a:endParaRPr sz="1800">
              <a:latin typeface="Source Sans Pro"/>
              <a:cs typeface="Source Sans Pro"/>
            </a:endParaRPr>
          </a:p>
          <a:p>
            <a:pPr marL="12700" marR="1478280">
              <a:lnSpc>
                <a:spcPct val="100000"/>
              </a:lnSpc>
            </a:pPr>
            <a:r>
              <a:rPr dirty="0" sz="1800">
                <a:solidFill>
                  <a:srgbClr val="444444"/>
                </a:solidFill>
                <a:latin typeface="Source Sans Pro"/>
                <a:cs typeface="Source Sans Pro"/>
              </a:rPr>
              <a:t>Camp</a:t>
            </a:r>
            <a:r>
              <a:rPr dirty="0" sz="1800" spc="-15">
                <a:solidFill>
                  <a:srgbClr val="444444"/>
                </a:solidFill>
                <a:latin typeface="Source Sans Pro"/>
                <a:cs typeface="Source Sans Pro"/>
              </a:rPr>
              <a:t> </a:t>
            </a:r>
            <a:r>
              <a:rPr dirty="0" sz="1800">
                <a:solidFill>
                  <a:srgbClr val="444444"/>
                </a:solidFill>
                <a:latin typeface="Source Sans Pro"/>
                <a:cs typeface="Source Sans Pro"/>
              </a:rPr>
              <a:t>Springs, MD</a:t>
            </a:r>
            <a:r>
              <a:rPr dirty="0" sz="1800" spc="5">
                <a:solidFill>
                  <a:srgbClr val="444444"/>
                </a:solidFill>
                <a:latin typeface="Source Sans Pro"/>
                <a:cs typeface="Source Sans Pro"/>
              </a:rPr>
              <a:t> </a:t>
            </a:r>
            <a:r>
              <a:rPr dirty="0" sz="1800">
                <a:solidFill>
                  <a:srgbClr val="444444"/>
                </a:solidFill>
                <a:latin typeface="Source Sans Pro"/>
                <a:cs typeface="Source Sans Pro"/>
              </a:rPr>
              <a:t>20529-</a:t>
            </a:r>
            <a:r>
              <a:rPr dirty="0" sz="1800" spc="-20">
                <a:solidFill>
                  <a:srgbClr val="444444"/>
                </a:solidFill>
                <a:latin typeface="Source Sans Pro"/>
                <a:cs typeface="Source Sans Pro"/>
              </a:rPr>
              <a:t>0009 </a:t>
            </a:r>
            <a:r>
              <a:rPr dirty="0" sz="1800">
                <a:solidFill>
                  <a:srgbClr val="444444"/>
                </a:solidFill>
                <a:latin typeface="Source Sans Pro"/>
                <a:cs typeface="Source Sans Pro"/>
              </a:rPr>
              <a:t>email:</a:t>
            </a:r>
            <a:r>
              <a:rPr dirty="0" sz="1800" spc="-15">
                <a:solidFill>
                  <a:srgbClr val="444444"/>
                </a:solidFill>
                <a:latin typeface="Source Sans Pro"/>
                <a:cs typeface="Source Sans Pro"/>
              </a:rPr>
              <a:t> </a:t>
            </a:r>
            <a:r>
              <a:rPr dirty="0" u="heavy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3"/>
              </a:rPr>
              <a:t>oiintake@uscis.dhs.gov</a:t>
            </a:r>
            <a:endParaRPr sz="18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BACKGROUND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As</a:t>
            </a:r>
            <a:r>
              <a:rPr dirty="0" spc="-40"/>
              <a:t> </a:t>
            </a:r>
            <a:r>
              <a:rPr dirty="0" spc="-10"/>
              <a:t>directed,</a:t>
            </a:r>
            <a:r>
              <a:rPr dirty="0" spc="-65"/>
              <a:t> </a:t>
            </a:r>
            <a:r>
              <a:rPr dirty="0"/>
              <a:t>USCIS</a:t>
            </a:r>
            <a:r>
              <a:rPr dirty="0" spc="-40"/>
              <a:t> </a:t>
            </a:r>
            <a:r>
              <a:rPr dirty="0" spc="-10"/>
              <a:t>established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-65"/>
              <a:t> </a:t>
            </a:r>
            <a:r>
              <a:rPr dirty="0" spc="-10"/>
              <a:t>protocols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55"/>
              <a:t> </a:t>
            </a:r>
            <a:r>
              <a:rPr dirty="0"/>
              <a:t>ensure</a:t>
            </a:r>
            <a:r>
              <a:rPr dirty="0" spc="-65"/>
              <a:t> </a:t>
            </a:r>
            <a:r>
              <a:rPr dirty="0"/>
              <a:t>that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 spc="-20"/>
              <a:t>EB-</a:t>
            </a:r>
            <a:r>
              <a:rPr dirty="0" spc="-50"/>
              <a:t>5 </a:t>
            </a:r>
            <a:r>
              <a:rPr dirty="0" spc="-10"/>
              <a:t>program</a:t>
            </a:r>
            <a:r>
              <a:rPr dirty="0" spc="-40"/>
              <a:t> </a:t>
            </a:r>
            <a:r>
              <a:rPr dirty="0"/>
              <a:t>is</a:t>
            </a:r>
            <a:r>
              <a:rPr dirty="0" spc="-50"/>
              <a:t> </a:t>
            </a:r>
            <a:r>
              <a:rPr dirty="0" spc="-10"/>
              <a:t>administered</a:t>
            </a:r>
            <a:r>
              <a:rPr dirty="0" spc="-60"/>
              <a:t> </a:t>
            </a:r>
            <a:r>
              <a:rPr dirty="0"/>
              <a:t>with</a:t>
            </a:r>
            <a:r>
              <a:rPr dirty="0" spc="-50"/>
              <a:t> </a:t>
            </a:r>
            <a:r>
              <a:rPr dirty="0" spc="-10"/>
              <a:t>integrity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/>
              <a:t>that</a:t>
            </a:r>
            <a:r>
              <a:rPr dirty="0" spc="-60"/>
              <a:t> </a:t>
            </a:r>
            <a:r>
              <a:rPr dirty="0" spc="-10"/>
              <a:t>substantive </a:t>
            </a:r>
            <a:r>
              <a:rPr dirty="0" spc="-20"/>
              <a:t>correspondence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 spc="-10"/>
              <a:t>discussions</a:t>
            </a:r>
            <a:r>
              <a:rPr dirty="0" spc="-30"/>
              <a:t> </a:t>
            </a:r>
            <a:r>
              <a:rPr dirty="0" spc="-10"/>
              <a:t>between</a:t>
            </a:r>
            <a:r>
              <a:rPr dirty="0" spc="-50"/>
              <a:t> </a:t>
            </a:r>
            <a:r>
              <a:rPr dirty="0" spc="-10"/>
              <a:t>external</a:t>
            </a:r>
            <a:r>
              <a:rPr dirty="0" spc="-70"/>
              <a:t> </a:t>
            </a:r>
            <a:r>
              <a:rPr dirty="0" spc="-10"/>
              <a:t>interested</a:t>
            </a:r>
            <a:r>
              <a:rPr dirty="0" spc="-55"/>
              <a:t> </a:t>
            </a:r>
            <a:r>
              <a:rPr dirty="0" spc="-10"/>
              <a:t>parties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/>
              <a:t>DHS</a:t>
            </a:r>
            <a:r>
              <a:rPr dirty="0" spc="-30"/>
              <a:t> </a:t>
            </a:r>
            <a:r>
              <a:rPr dirty="0" spc="-10"/>
              <a:t>personnel</a:t>
            </a:r>
            <a:r>
              <a:rPr dirty="0" spc="-45"/>
              <a:t> </a:t>
            </a:r>
            <a:r>
              <a:rPr dirty="0"/>
              <a:t>are</a:t>
            </a:r>
            <a:r>
              <a:rPr dirty="0" spc="-55"/>
              <a:t> </a:t>
            </a:r>
            <a:r>
              <a:rPr dirty="0" spc="-20"/>
              <a:t>tracked</a:t>
            </a:r>
            <a:r>
              <a:rPr dirty="0" spc="-55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 spc="-10"/>
              <a:t>documented</a:t>
            </a:r>
            <a:r>
              <a:rPr dirty="0" spc="-45"/>
              <a:t> </a:t>
            </a:r>
            <a:r>
              <a:rPr dirty="0"/>
              <a:t>for</a:t>
            </a:r>
            <a:r>
              <a:rPr dirty="0" spc="-35"/>
              <a:t> </a:t>
            </a:r>
            <a:r>
              <a:rPr dirty="0" spc="-10"/>
              <a:t>transparency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 spc="-10"/>
              <a:t>accountability.</a:t>
            </a:r>
          </a:p>
          <a:p>
            <a:pPr marL="355600" marR="8382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May</a:t>
            </a:r>
            <a:r>
              <a:rPr dirty="0" spc="-40"/>
              <a:t> </a:t>
            </a:r>
            <a:r>
              <a:rPr dirty="0"/>
              <a:t>11,</a:t>
            </a:r>
            <a:r>
              <a:rPr dirty="0" spc="-35"/>
              <a:t> </a:t>
            </a:r>
            <a:r>
              <a:rPr dirty="0"/>
              <a:t>2015</a:t>
            </a:r>
            <a:r>
              <a:rPr dirty="0" spc="-50"/>
              <a:t> </a:t>
            </a:r>
            <a:r>
              <a:rPr dirty="0"/>
              <a:t>–</a:t>
            </a:r>
            <a:r>
              <a:rPr dirty="0" spc="-40"/>
              <a:t> </a:t>
            </a:r>
            <a:r>
              <a:rPr dirty="0"/>
              <a:t>USCIS</a:t>
            </a:r>
            <a:r>
              <a:rPr dirty="0" spc="-25"/>
              <a:t> </a:t>
            </a:r>
            <a:r>
              <a:rPr dirty="0" spc="-10"/>
              <a:t>developed</a:t>
            </a:r>
            <a:r>
              <a:rPr dirty="0" spc="-40"/>
              <a:t> </a:t>
            </a:r>
            <a:r>
              <a:rPr dirty="0" spc="-20"/>
              <a:t>EB-</a:t>
            </a:r>
            <a:r>
              <a:rPr dirty="0"/>
              <a:t>5</a:t>
            </a:r>
            <a:r>
              <a:rPr dirty="0" spc="-30"/>
              <a:t> </a:t>
            </a:r>
            <a:r>
              <a:rPr dirty="0"/>
              <a:t>Ethics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 spc="-10"/>
              <a:t>Integrity</a:t>
            </a:r>
            <a:r>
              <a:rPr dirty="0" spc="-45"/>
              <a:t> </a:t>
            </a:r>
            <a:r>
              <a:rPr dirty="0" spc="-10"/>
              <a:t>Protocols Implementation</a:t>
            </a:r>
            <a:r>
              <a:rPr dirty="0" spc="-80"/>
              <a:t> </a:t>
            </a:r>
            <a:r>
              <a:rPr dirty="0"/>
              <a:t>Plan.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 spc="-10"/>
              <a:t>implementation</a:t>
            </a:r>
            <a:r>
              <a:rPr dirty="0" spc="-75"/>
              <a:t> </a:t>
            </a:r>
            <a:r>
              <a:rPr dirty="0"/>
              <a:t>plan</a:t>
            </a:r>
            <a:r>
              <a:rPr dirty="0" spc="-55"/>
              <a:t> </a:t>
            </a:r>
            <a:r>
              <a:rPr dirty="0" spc="-20"/>
              <a:t>recognized</a:t>
            </a:r>
            <a:r>
              <a:rPr dirty="0" spc="-35"/>
              <a:t> </a:t>
            </a:r>
            <a:r>
              <a:rPr dirty="0" spc="-20"/>
              <a:t>that, </a:t>
            </a:r>
            <a:r>
              <a:rPr dirty="0"/>
              <a:t>while</a:t>
            </a:r>
            <a:r>
              <a:rPr dirty="0" spc="-55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 spc="-20"/>
              <a:t>protocols</a:t>
            </a:r>
            <a:r>
              <a:rPr dirty="0" spc="-50"/>
              <a:t> </a:t>
            </a:r>
            <a:r>
              <a:rPr dirty="0"/>
              <a:t>were</a:t>
            </a:r>
            <a:r>
              <a:rPr dirty="0" spc="-55"/>
              <a:t> </a:t>
            </a:r>
            <a:r>
              <a:rPr dirty="0" spc="-10"/>
              <a:t>effective</a:t>
            </a:r>
            <a:r>
              <a:rPr dirty="0" spc="-50"/>
              <a:t> </a:t>
            </a:r>
            <a:r>
              <a:rPr dirty="0" spc="-20"/>
              <a:t>immediately,</a:t>
            </a:r>
            <a:r>
              <a:rPr dirty="0" spc="-60"/>
              <a:t> </a:t>
            </a:r>
            <a:r>
              <a:rPr dirty="0"/>
              <a:t>USCIS</a:t>
            </a:r>
            <a:r>
              <a:rPr dirty="0" spc="-40"/>
              <a:t> </a:t>
            </a:r>
            <a:r>
              <a:rPr dirty="0"/>
              <a:t>was</a:t>
            </a:r>
            <a:r>
              <a:rPr dirty="0" spc="-40"/>
              <a:t> </a:t>
            </a:r>
            <a:r>
              <a:rPr dirty="0" spc="-10"/>
              <a:t>prepared </a:t>
            </a:r>
            <a:r>
              <a:rPr dirty="0"/>
              <a:t>to</a:t>
            </a:r>
            <a:r>
              <a:rPr dirty="0" spc="-55"/>
              <a:t> </a:t>
            </a:r>
            <a:r>
              <a:rPr dirty="0"/>
              <a:t>clarify</a:t>
            </a:r>
            <a:r>
              <a:rPr dirty="0" spc="-55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refine</a:t>
            </a:r>
            <a:r>
              <a:rPr dirty="0" spc="-55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 spc="-20"/>
              <a:t>protocols</a:t>
            </a:r>
            <a:r>
              <a:rPr dirty="0" spc="-50"/>
              <a:t> </a:t>
            </a:r>
            <a:r>
              <a:rPr dirty="0"/>
              <a:t>as</a:t>
            </a:r>
            <a:r>
              <a:rPr dirty="0" spc="-45"/>
              <a:t> </a:t>
            </a:r>
            <a:r>
              <a:rPr dirty="0" spc="-10"/>
              <a:t>needed.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286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QUESTIONS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489963" y="1569212"/>
            <a:ext cx="6155690" cy="903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62330">
              <a:lnSpc>
                <a:spcPct val="120000"/>
              </a:lnSpc>
              <a:spcBef>
                <a:spcPts val="100"/>
              </a:spcBef>
            </a:pPr>
            <a:r>
              <a:rPr dirty="0" sz="2400">
                <a:latin typeface="Source Sans Pro"/>
                <a:cs typeface="Source Sans Pro"/>
              </a:rPr>
              <a:t>Immigrant</a:t>
            </a:r>
            <a:r>
              <a:rPr dirty="0" sz="2400" spc="-8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Investor</a:t>
            </a:r>
            <a:r>
              <a:rPr dirty="0" sz="2400" spc="-8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Program</a:t>
            </a:r>
            <a:r>
              <a:rPr dirty="0" sz="2400" spc="-55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Office </a:t>
            </a:r>
            <a:r>
              <a:rPr dirty="0" u="sng" sz="2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2"/>
              </a:rPr>
              <a:t>uscis.immigrantinvestorprogram@uscis.dhs.gov</a:t>
            </a:r>
            <a:endParaRPr sz="24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APPENDIX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717613" y="2008124"/>
            <a:ext cx="7698105" cy="903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75840" marR="5080" indent="-2263140">
              <a:lnSpc>
                <a:spcPct val="120000"/>
              </a:lnSpc>
              <a:spcBef>
                <a:spcPts val="100"/>
              </a:spcBef>
            </a:pPr>
            <a:r>
              <a:rPr dirty="0" sz="2400" spc="-10">
                <a:latin typeface="Source Sans Pro"/>
                <a:cs typeface="Source Sans Pro"/>
              </a:rPr>
              <a:t>EB-</a:t>
            </a:r>
            <a:r>
              <a:rPr dirty="0" sz="2400">
                <a:latin typeface="Source Sans Pro"/>
                <a:cs typeface="Source Sans Pro"/>
              </a:rPr>
              <a:t>5</a:t>
            </a:r>
            <a:r>
              <a:rPr dirty="0" sz="2400" spc="-5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protocols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procedural </a:t>
            </a:r>
            <a:r>
              <a:rPr dirty="0" sz="2400">
                <a:latin typeface="Source Sans Pro"/>
                <a:cs typeface="Source Sans Pro"/>
              </a:rPr>
              <a:t>vs.</a:t>
            </a:r>
            <a:r>
              <a:rPr dirty="0" sz="2400" spc="-5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substantive</a:t>
            </a:r>
            <a:r>
              <a:rPr dirty="0" sz="2400" spc="-5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example</a:t>
            </a:r>
            <a:r>
              <a:rPr dirty="0" sz="2400" spc="-45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scenarios </a:t>
            </a:r>
            <a:r>
              <a:rPr dirty="0" sz="2400">
                <a:latin typeface="Source Sans Pro"/>
                <a:cs typeface="Source Sans Pro"/>
              </a:rPr>
              <a:t>follow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on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next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slides.</a:t>
            </a:r>
            <a:endParaRPr sz="24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490" y="300482"/>
            <a:ext cx="8262620" cy="411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5001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PROCEDURES</a:t>
            </a:r>
            <a:r>
              <a:rPr dirty="0" sz="2400" spc="-45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FOR</a:t>
            </a:r>
            <a:r>
              <a:rPr dirty="0" sz="2400" spc="-4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Source Sans Pro"/>
                <a:cs typeface="Source Sans Pro"/>
              </a:rPr>
              <a:t>STAKEHOLDER</a:t>
            </a:r>
            <a:r>
              <a:rPr dirty="0" sz="2400" spc="-6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Source Sans Pro"/>
                <a:cs typeface="Source Sans Pro"/>
              </a:rPr>
              <a:t>CONTACTS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REGARDING</a:t>
            </a:r>
            <a:r>
              <a:rPr dirty="0" sz="2400" spc="-5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SPECIFIC PETITIONS</a:t>
            </a:r>
            <a:r>
              <a:rPr dirty="0" sz="2400" spc="-2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OR</a:t>
            </a:r>
            <a:r>
              <a:rPr dirty="0" sz="2400" spc="-2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Source Sans Pro"/>
                <a:cs typeface="Source Sans Pro"/>
              </a:rPr>
              <a:t>APPLICATIONS</a:t>
            </a:r>
            <a:endParaRPr sz="2400">
              <a:latin typeface="Source Sans Pro"/>
              <a:cs typeface="Source Sans Pro"/>
            </a:endParaRPr>
          </a:p>
          <a:p>
            <a:pPr marL="19050">
              <a:lnSpc>
                <a:spcPct val="100000"/>
              </a:lnSpc>
              <a:spcBef>
                <a:spcPts val="2520"/>
              </a:spcBef>
            </a:pPr>
            <a:r>
              <a:rPr dirty="0" sz="2400" b="1">
                <a:latin typeface="Source Sans Pro"/>
                <a:cs typeface="Source Sans Pro"/>
              </a:rPr>
              <a:t>Substantive</a:t>
            </a:r>
            <a:r>
              <a:rPr dirty="0" sz="2400" spc="-8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Communications</a:t>
            </a:r>
            <a:r>
              <a:rPr dirty="0" sz="2400" spc="-2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Scenario</a:t>
            </a:r>
            <a:r>
              <a:rPr dirty="0" sz="2400" spc="-55" b="1">
                <a:latin typeface="Source Sans Pro"/>
                <a:cs typeface="Source Sans Pro"/>
              </a:rPr>
              <a:t> </a:t>
            </a:r>
            <a:r>
              <a:rPr dirty="0" sz="2400" spc="-50" b="1">
                <a:latin typeface="Source Sans Pro"/>
                <a:cs typeface="Source Sans Pro"/>
              </a:rPr>
              <a:t>1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Source Sans Pro"/>
              <a:cs typeface="Source Sans Pro"/>
            </a:endParaRPr>
          </a:p>
          <a:p>
            <a:pPr marL="19050" marR="5080">
              <a:lnSpc>
                <a:spcPct val="100000"/>
              </a:lnSpc>
            </a:pPr>
            <a:r>
              <a:rPr dirty="0" sz="2400" b="1">
                <a:latin typeface="Source Sans Pro"/>
                <a:cs typeface="Source Sans Pro"/>
              </a:rPr>
              <a:t>Example:</a:t>
            </a:r>
            <a:r>
              <a:rPr dirty="0" sz="2400" spc="409" b="1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An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EB-</a:t>
            </a:r>
            <a:r>
              <a:rPr dirty="0" sz="2400">
                <a:latin typeface="Source Sans Pro"/>
                <a:cs typeface="Source Sans Pro"/>
              </a:rPr>
              <a:t>5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petitioner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calls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5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USCIS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Director’s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office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 spc="-25">
                <a:latin typeface="Source Sans Pro"/>
                <a:cs typeface="Source Sans Pro"/>
              </a:rPr>
              <a:t>and </a:t>
            </a:r>
            <a:r>
              <a:rPr dirty="0" sz="2400">
                <a:latin typeface="Source Sans Pro"/>
                <a:cs typeface="Source Sans Pro"/>
              </a:rPr>
              <a:t>begins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to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ask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about</a:t>
            </a:r>
            <a:r>
              <a:rPr dirty="0" sz="2400" spc="-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particulars of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his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or</a:t>
            </a:r>
            <a:r>
              <a:rPr dirty="0" sz="2400" spc="-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her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EB-</a:t>
            </a:r>
            <a:r>
              <a:rPr dirty="0" sz="2400">
                <a:latin typeface="Source Sans Pro"/>
                <a:cs typeface="Source Sans Pro"/>
              </a:rPr>
              <a:t>5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case.</a:t>
            </a:r>
            <a:endParaRPr sz="2400">
              <a:latin typeface="Source Sans Pro"/>
              <a:cs typeface="Source Sans Pro"/>
            </a:endParaRPr>
          </a:p>
          <a:p>
            <a:pPr marL="19050" marR="213995">
              <a:lnSpc>
                <a:spcPct val="100000"/>
              </a:lnSpc>
              <a:spcBef>
                <a:spcPts val="575"/>
              </a:spcBef>
            </a:pP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4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USCIS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employee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refers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petitioner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to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5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normal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USCIS </a:t>
            </a:r>
            <a:r>
              <a:rPr dirty="0" sz="2400">
                <a:latin typeface="Source Sans Pro"/>
                <a:cs typeface="Source Sans Pro"/>
              </a:rPr>
              <a:t>Contact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Center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intake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process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for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5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case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and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requests</a:t>
            </a:r>
            <a:r>
              <a:rPr dirty="0" sz="2400" spc="-4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that,</a:t>
            </a:r>
            <a:r>
              <a:rPr dirty="0" sz="2400" spc="-50">
                <a:latin typeface="Source Sans Pro"/>
                <a:cs typeface="Source Sans Pro"/>
              </a:rPr>
              <a:t> </a:t>
            </a:r>
            <a:r>
              <a:rPr dirty="0" sz="2400" spc="-25">
                <a:latin typeface="Source Sans Pro"/>
                <a:cs typeface="Source Sans Pro"/>
              </a:rPr>
              <a:t>in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5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future,</a:t>
            </a:r>
            <a:r>
              <a:rPr dirty="0" sz="2400" spc="-5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they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contact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USCIS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through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5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proper</a:t>
            </a:r>
            <a:r>
              <a:rPr dirty="0" sz="2400" spc="-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channels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 spc="-25">
                <a:latin typeface="Source Sans Pro"/>
                <a:cs typeface="Source Sans Pro"/>
              </a:rPr>
              <a:t>of </a:t>
            </a:r>
            <a:r>
              <a:rPr dirty="0" sz="2400">
                <a:latin typeface="Source Sans Pro"/>
                <a:cs typeface="Source Sans Pro"/>
              </a:rPr>
              <a:t>communication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listed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on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u="sng" sz="2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2"/>
              </a:rPr>
              <a:t>EB-</a:t>
            </a:r>
            <a:r>
              <a:rPr dirty="0" u="sng" sz="2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2"/>
              </a:rPr>
              <a:t>5</a:t>
            </a:r>
            <a:r>
              <a:rPr dirty="0" u="sng" sz="24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2"/>
              </a:rPr>
              <a:t> </a:t>
            </a:r>
            <a:r>
              <a:rPr dirty="0" u="sng" sz="2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2"/>
              </a:rPr>
              <a:t>Support</a:t>
            </a:r>
            <a:r>
              <a:rPr dirty="0" sz="2400" spc="5">
                <a:solidFill>
                  <a:srgbClr val="0000FF"/>
                </a:solidFill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page.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490" y="266191"/>
            <a:ext cx="8317230" cy="3681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0462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PROCEDURES</a:t>
            </a:r>
            <a:r>
              <a:rPr dirty="0" sz="2400" spc="-45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FOR</a:t>
            </a:r>
            <a:r>
              <a:rPr dirty="0" sz="2400" spc="-4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Source Sans Pro"/>
                <a:cs typeface="Source Sans Pro"/>
              </a:rPr>
              <a:t>STAKEHOLDER</a:t>
            </a:r>
            <a:r>
              <a:rPr dirty="0" sz="2400" spc="-6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Source Sans Pro"/>
                <a:cs typeface="Source Sans Pro"/>
              </a:rPr>
              <a:t>CONTACTS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REGARDING</a:t>
            </a:r>
            <a:r>
              <a:rPr dirty="0" sz="2400" spc="-5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SPECIFIC PETITIONS</a:t>
            </a:r>
            <a:r>
              <a:rPr dirty="0" sz="2400" spc="-2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OR</a:t>
            </a:r>
            <a:r>
              <a:rPr dirty="0" sz="2400" spc="-2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Source Sans Pro"/>
                <a:cs typeface="Source Sans Pro"/>
              </a:rPr>
              <a:t>APPLICATIONS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Source Sans Pro"/>
              <a:cs typeface="Source Sans Pro"/>
            </a:endParaRPr>
          </a:p>
          <a:p>
            <a:pPr marL="19050">
              <a:lnSpc>
                <a:spcPct val="100000"/>
              </a:lnSpc>
            </a:pPr>
            <a:r>
              <a:rPr dirty="0" sz="2400" b="1">
                <a:latin typeface="Source Sans Pro"/>
                <a:cs typeface="Source Sans Pro"/>
              </a:rPr>
              <a:t>Substantive</a:t>
            </a:r>
            <a:r>
              <a:rPr dirty="0" sz="2400" spc="-7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Communications Scenario</a:t>
            </a:r>
            <a:r>
              <a:rPr dirty="0" sz="2400" spc="-4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1</a:t>
            </a:r>
            <a:r>
              <a:rPr dirty="0" sz="2400" spc="-55" b="1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(cont.)</a:t>
            </a:r>
            <a:endParaRPr sz="2400">
              <a:latin typeface="Source Sans Pro"/>
              <a:cs typeface="Source Sans Pro"/>
            </a:endParaRPr>
          </a:p>
          <a:p>
            <a:pPr marL="19050" marR="5080">
              <a:lnSpc>
                <a:spcPct val="100000"/>
              </a:lnSpc>
              <a:spcBef>
                <a:spcPts val="2595"/>
              </a:spcBef>
            </a:pPr>
            <a:r>
              <a:rPr dirty="0" sz="2400">
                <a:latin typeface="Source Sans Pro"/>
                <a:cs typeface="Source Sans Pro"/>
              </a:rPr>
              <a:t>This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discussion</a:t>
            </a:r>
            <a:r>
              <a:rPr dirty="0" sz="2400" spc="-5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is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substantive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because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5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petitioner</a:t>
            </a:r>
            <a:r>
              <a:rPr dirty="0" sz="2400" spc="-5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contacted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7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USCIS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Director’s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Office.</a:t>
            </a:r>
            <a:r>
              <a:rPr dirty="0" sz="2400" spc="-4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5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employee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should</a:t>
            </a:r>
            <a:r>
              <a:rPr dirty="0" sz="2400" spc="-6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take</a:t>
            </a:r>
            <a:r>
              <a:rPr dirty="0" sz="2400" spc="-45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detailed </a:t>
            </a:r>
            <a:r>
              <a:rPr dirty="0" sz="2400">
                <a:latin typeface="Source Sans Pro"/>
                <a:cs typeface="Source Sans Pro"/>
              </a:rPr>
              <a:t>minutes</a:t>
            </a:r>
            <a:r>
              <a:rPr dirty="0" sz="2400" spc="-6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conversation</a:t>
            </a:r>
            <a:r>
              <a:rPr dirty="0" sz="2400" spc="-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and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add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4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minutes</a:t>
            </a:r>
            <a:r>
              <a:rPr dirty="0" sz="2400" spc="-4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to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5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record</a:t>
            </a:r>
            <a:r>
              <a:rPr dirty="0" sz="2400" spc="5">
                <a:latin typeface="Source Sans Pro"/>
                <a:cs typeface="Source Sans Pro"/>
              </a:rPr>
              <a:t> </a:t>
            </a:r>
            <a:r>
              <a:rPr dirty="0" sz="2400" spc="-25">
                <a:latin typeface="Source Sans Pro"/>
                <a:cs typeface="Source Sans Pro"/>
              </a:rPr>
              <a:t>of </a:t>
            </a:r>
            <a:r>
              <a:rPr dirty="0" sz="2400">
                <a:latin typeface="Source Sans Pro"/>
                <a:cs typeface="Source Sans Pro"/>
              </a:rPr>
              <a:t>proceeding,</a:t>
            </a:r>
            <a:r>
              <a:rPr dirty="0" sz="2400" spc="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per</a:t>
            </a:r>
            <a:r>
              <a:rPr dirty="0" sz="2400" spc="-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EB-</a:t>
            </a:r>
            <a:r>
              <a:rPr dirty="0" sz="2400">
                <a:latin typeface="Source Sans Pro"/>
                <a:cs typeface="Source Sans Pro"/>
              </a:rPr>
              <a:t>5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Protocols</a:t>
            </a:r>
            <a:r>
              <a:rPr dirty="0" sz="2400" spc="-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or</a:t>
            </a:r>
            <a:r>
              <a:rPr dirty="0" sz="2400" spc="-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Sec. 107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</a:t>
            </a:r>
            <a:r>
              <a:rPr dirty="0" sz="2400" spc="-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EB-</a:t>
            </a:r>
            <a:r>
              <a:rPr dirty="0" sz="2400">
                <a:latin typeface="Source Sans Pro"/>
                <a:cs typeface="Source Sans Pro"/>
              </a:rPr>
              <a:t>5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Reform </a:t>
            </a:r>
            <a:r>
              <a:rPr dirty="0" sz="2400">
                <a:latin typeface="Source Sans Pro"/>
                <a:cs typeface="Source Sans Pro"/>
              </a:rPr>
              <a:t>and</a:t>
            </a:r>
            <a:r>
              <a:rPr dirty="0" sz="2400" spc="-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Integrity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Act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2022.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490" y="266191"/>
            <a:ext cx="8392795" cy="288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8018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PROCEDURES</a:t>
            </a:r>
            <a:r>
              <a:rPr dirty="0" sz="2400" spc="-45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FOR</a:t>
            </a:r>
            <a:r>
              <a:rPr dirty="0" sz="2400" spc="-4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Source Sans Pro"/>
                <a:cs typeface="Source Sans Pro"/>
              </a:rPr>
              <a:t>STAKEHOLDER</a:t>
            </a:r>
            <a:r>
              <a:rPr dirty="0" sz="2400" spc="-6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Source Sans Pro"/>
                <a:cs typeface="Source Sans Pro"/>
              </a:rPr>
              <a:t>CONTACTS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REGARDING</a:t>
            </a:r>
            <a:r>
              <a:rPr dirty="0" sz="2400" spc="-5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SPECIFIC PETITIONS</a:t>
            </a:r>
            <a:r>
              <a:rPr dirty="0" sz="2400" spc="-2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OR</a:t>
            </a:r>
            <a:r>
              <a:rPr dirty="0" sz="2400" spc="-2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Source Sans Pro"/>
                <a:cs typeface="Source Sans Pro"/>
              </a:rPr>
              <a:t>APPLICATIONS</a:t>
            </a:r>
            <a:endParaRPr sz="2400">
              <a:latin typeface="Source Sans Pro"/>
              <a:cs typeface="Source Sans Pro"/>
            </a:endParaRPr>
          </a:p>
          <a:p>
            <a:pPr marL="19050">
              <a:lnSpc>
                <a:spcPct val="100000"/>
              </a:lnSpc>
              <a:spcBef>
                <a:spcPts val="2070"/>
              </a:spcBef>
            </a:pPr>
            <a:r>
              <a:rPr dirty="0" sz="2400" spc="-10" b="1">
                <a:latin typeface="Source Sans Pro"/>
                <a:cs typeface="Source Sans Pro"/>
              </a:rPr>
              <a:t>Procedural</a:t>
            </a:r>
            <a:r>
              <a:rPr dirty="0" sz="2400" spc="-10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Communications</a:t>
            </a:r>
            <a:r>
              <a:rPr dirty="0" sz="2400" spc="-2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Scenario</a:t>
            </a:r>
            <a:r>
              <a:rPr dirty="0" sz="2400" spc="-60" b="1">
                <a:latin typeface="Source Sans Pro"/>
                <a:cs typeface="Source Sans Pro"/>
              </a:rPr>
              <a:t> </a:t>
            </a:r>
            <a:r>
              <a:rPr dirty="0" sz="2400" spc="-50" b="1">
                <a:latin typeface="Source Sans Pro"/>
                <a:cs typeface="Source Sans Pro"/>
              </a:rPr>
              <a:t>1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Source Sans Pro"/>
              <a:cs typeface="Source Sans Pro"/>
            </a:endParaRPr>
          </a:p>
          <a:p>
            <a:pPr marL="19050" marR="5080">
              <a:lnSpc>
                <a:spcPct val="100000"/>
              </a:lnSpc>
            </a:pPr>
            <a:r>
              <a:rPr dirty="0" sz="2400" b="1">
                <a:latin typeface="Source Sans Pro"/>
                <a:cs typeface="Source Sans Pro"/>
              </a:rPr>
              <a:t>Example:</a:t>
            </a:r>
            <a:r>
              <a:rPr dirty="0" sz="2400" spc="409" b="1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An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EB-</a:t>
            </a:r>
            <a:r>
              <a:rPr dirty="0" sz="2400">
                <a:latin typeface="Source Sans Pro"/>
                <a:cs typeface="Source Sans Pro"/>
              </a:rPr>
              <a:t>5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petitioner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calls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USCIS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Contact</a:t>
            </a:r>
            <a:r>
              <a:rPr dirty="0" sz="2400" spc="-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Center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with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 spc="-50">
                <a:latin typeface="Source Sans Pro"/>
                <a:cs typeface="Source Sans Pro"/>
              </a:rPr>
              <a:t>a </a:t>
            </a:r>
            <a:r>
              <a:rPr dirty="0" sz="2400">
                <a:latin typeface="Source Sans Pro"/>
                <a:cs typeface="Source Sans Pro"/>
              </a:rPr>
              <a:t>question</a:t>
            </a:r>
            <a:r>
              <a:rPr dirty="0" sz="2400" spc="-6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about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case</a:t>
            </a:r>
            <a:r>
              <a:rPr dirty="0" sz="2400" spc="-5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processing.</a:t>
            </a:r>
            <a:r>
              <a:rPr dirty="0" sz="2400" spc="40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Specifically,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55">
                <a:latin typeface="Source Sans Pro"/>
                <a:cs typeface="Source Sans Pro"/>
              </a:rPr>
              <a:t> </a:t>
            </a:r>
            <a:r>
              <a:rPr dirty="0" u="sng" sz="2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</a:rPr>
              <a:t>petitioner</a:t>
            </a:r>
            <a:r>
              <a:rPr dirty="0" sz="2400" spc="-30">
                <a:solidFill>
                  <a:srgbClr val="0000FF"/>
                </a:solidFill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wants </a:t>
            </a:r>
            <a:r>
              <a:rPr dirty="0" sz="2400">
                <a:latin typeface="Source Sans Pro"/>
                <a:cs typeface="Source Sans Pro"/>
              </a:rPr>
              <a:t>to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know</a:t>
            </a:r>
            <a:r>
              <a:rPr dirty="0" sz="2400" spc="-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how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to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get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their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case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 spc="-30">
                <a:latin typeface="Source Sans Pro"/>
                <a:cs typeface="Source Sans Pro"/>
              </a:rPr>
              <a:t>"fast-</a:t>
            </a:r>
            <a:r>
              <a:rPr dirty="0" sz="2400" spc="-10">
                <a:latin typeface="Source Sans Pro"/>
                <a:cs typeface="Source Sans Pro"/>
              </a:rPr>
              <a:t>tracked."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4965" y="254761"/>
            <a:ext cx="8034655" cy="4478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2141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PROCEDURES</a:t>
            </a:r>
            <a:r>
              <a:rPr dirty="0" sz="2400" spc="-45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FOR</a:t>
            </a:r>
            <a:r>
              <a:rPr dirty="0" sz="2400" spc="-4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Source Sans Pro"/>
                <a:cs typeface="Source Sans Pro"/>
              </a:rPr>
              <a:t>STAKEHOLDER</a:t>
            </a:r>
            <a:r>
              <a:rPr dirty="0" sz="2400" spc="-6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Source Sans Pro"/>
                <a:cs typeface="Source Sans Pro"/>
              </a:rPr>
              <a:t>CONTACTS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REGARDING</a:t>
            </a:r>
            <a:r>
              <a:rPr dirty="0" sz="2400" spc="-5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SPECIFIC PETITIONS</a:t>
            </a:r>
            <a:r>
              <a:rPr dirty="0" sz="2400" spc="-2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OR</a:t>
            </a:r>
            <a:r>
              <a:rPr dirty="0" sz="2400" spc="-2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Source Sans Pro"/>
                <a:cs typeface="Source Sans Pro"/>
              </a:rPr>
              <a:t>APPLICATIONS</a:t>
            </a:r>
            <a:endParaRPr sz="2400">
              <a:latin typeface="Source Sans Pro"/>
              <a:cs typeface="Source Sans Pro"/>
            </a:endParaRPr>
          </a:p>
          <a:p>
            <a:pPr marL="28575">
              <a:lnSpc>
                <a:spcPct val="100000"/>
              </a:lnSpc>
              <a:spcBef>
                <a:spcPts val="2520"/>
              </a:spcBef>
            </a:pPr>
            <a:r>
              <a:rPr dirty="0" sz="2400" spc="-10" b="1">
                <a:latin typeface="Source Sans Pro"/>
                <a:cs typeface="Source Sans Pro"/>
              </a:rPr>
              <a:t>Procedural</a:t>
            </a:r>
            <a:r>
              <a:rPr dirty="0" sz="2400" spc="-9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Communications</a:t>
            </a:r>
            <a:r>
              <a:rPr dirty="0" sz="2400" spc="-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Scenario</a:t>
            </a:r>
            <a:r>
              <a:rPr dirty="0" sz="2400" spc="-4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1</a:t>
            </a:r>
            <a:r>
              <a:rPr dirty="0" sz="2400" spc="-55" b="1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(cont.)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Source Sans Pro"/>
              <a:cs typeface="Source Sans Pro"/>
            </a:endParaRPr>
          </a:p>
          <a:p>
            <a:pPr marL="28575" marR="5080">
              <a:lnSpc>
                <a:spcPct val="100000"/>
              </a:lnSpc>
            </a:pP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5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USCIS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employee</a:t>
            </a:r>
            <a:r>
              <a:rPr dirty="0" sz="2400" spc="-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provides the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petitioner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with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web</a:t>
            </a:r>
            <a:r>
              <a:rPr dirty="0" sz="2400" spc="-20">
                <a:latin typeface="Source Sans Pro"/>
                <a:cs typeface="Source Sans Pro"/>
              </a:rPr>
              <a:t> page </a:t>
            </a:r>
            <a:r>
              <a:rPr dirty="0" sz="2400">
                <a:latin typeface="Source Sans Pro"/>
                <a:cs typeface="Source Sans Pro"/>
              </a:rPr>
              <a:t>for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more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information</a:t>
            </a:r>
            <a:r>
              <a:rPr dirty="0" sz="2400" spc="-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on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expedite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requests: </a:t>
            </a:r>
            <a:r>
              <a:rPr dirty="0" u="sng" sz="24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2"/>
              </a:rPr>
              <a:t>uscis.gov/forms/expedite-</a:t>
            </a:r>
            <a:r>
              <a:rPr dirty="0" u="sng" sz="2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2"/>
              </a:rPr>
              <a:t>criteria</a:t>
            </a:r>
            <a:r>
              <a:rPr dirty="0" sz="2400" spc="-10">
                <a:latin typeface="Source Sans Pro"/>
                <a:cs typeface="Source Sans Pro"/>
              </a:rPr>
              <a:t>.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700">
              <a:latin typeface="Source Sans Pro"/>
              <a:cs typeface="Source Sans Pro"/>
            </a:endParaRPr>
          </a:p>
          <a:p>
            <a:pPr marL="28575" marR="121920">
              <a:lnSpc>
                <a:spcPct val="100000"/>
              </a:lnSpc>
            </a:pPr>
            <a:r>
              <a:rPr dirty="0" sz="2400">
                <a:latin typeface="Source Sans Pro"/>
                <a:cs typeface="Source Sans Pro"/>
              </a:rPr>
              <a:t>This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discussion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is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procedural</a:t>
            </a:r>
            <a:r>
              <a:rPr dirty="0" sz="2400" spc="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in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nature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and</a:t>
            </a:r>
            <a:r>
              <a:rPr dirty="0" sz="2400" spc="-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does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not</a:t>
            </a:r>
            <a:r>
              <a:rPr dirty="0" sz="2400" spc="-10">
                <a:latin typeface="Source Sans Pro"/>
                <a:cs typeface="Source Sans Pro"/>
              </a:rPr>
              <a:t> require </a:t>
            </a:r>
            <a:r>
              <a:rPr dirty="0" sz="2400">
                <a:latin typeface="Source Sans Pro"/>
                <a:cs typeface="Source Sans Pro"/>
              </a:rPr>
              <a:t>memorialization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per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EB-</a:t>
            </a:r>
            <a:r>
              <a:rPr dirty="0" sz="2400">
                <a:latin typeface="Source Sans Pro"/>
                <a:cs typeface="Source Sans Pro"/>
              </a:rPr>
              <a:t>5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Protocols</a:t>
            </a:r>
            <a:r>
              <a:rPr dirty="0" sz="2400" spc="-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or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Sec. 107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EB-</a:t>
            </a:r>
            <a:r>
              <a:rPr dirty="0" sz="2400" spc="-50">
                <a:latin typeface="Source Sans Pro"/>
                <a:cs typeface="Source Sans Pro"/>
              </a:rPr>
              <a:t>5 </a:t>
            </a:r>
            <a:r>
              <a:rPr dirty="0" sz="2400">
                <a:latin typeface="Source Sans Pro"/>
                <a:cs typeface="Source Sans Pro"/>
              </a:rPr>
              <a:t>Reform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and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Integrity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Act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2022.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4015" y="266191"/>
            <a:ext cx="8389620" cy="402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7701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PROCEDURES</a:t>
            </a:r>
            <a:r>
              <a:rPr dirty="0" sz="2400" spc="-45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FOR</a:t>
            </a:r>
            <a:r>
              <a:rPr dirty="0" sz="2400" spc="-4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Source Sans Pro"/>
                <a:cs typeface="Source Sans Pro"/>
              </a:rPr>
              <a:t>STAKEHOLDER</a:t>
            </a:r>
            <a:r>
              <a:rPr dirty="0" sz="2400" spc="-6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Source Sans Pro"/>
                <a:cs typeface="Source Sans Pro"/>
              </a:rPr>
              <a:t>CONTACTS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REGARDING</a:t>
            </a:r>
            <a:r>
              <a:rPr dirty="0" sz="2400" spc="-5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SPECIFIC PETITIONS</a:t>
            </a:r>
            <a:r>
              <a:rPr dirty="0" sz="2400" spc="-2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OR</a:t>
            </a:r>
            <a:r>
              <a:rPr dirty="0" sz="2400" spc="-2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Source Sans Pro"/>
                <a:cs typeface="Source Sans Pro"/>
              </a:rPr>
              <a:t>APPLICATIONS</a:t>
            </a:r>
            <a:endParaRPr sz="2400">
              <a:latin typeface="Source Sans Pro"/>
              <a:cs typeface="Source Sans Pro"/>
            </a:endParaRPr>
          </a:p>
          <a:p>
            <a:pPr marL="128270">
              <a:lnSpc>
                <a:spcPct val="100000"/>
              </a:lnSpc>
              <a:spcBef>
                <a:spcPts val="2430"/>
              </a:spcBef>
            </a:pPr>
            <a:r>
              <a:rPr dirty="0" sz="2400" b="1">
                <a:latin typeface="Source Sans Pro"/>
                <a:cs typeface="Source Sans Pro"/>
              </a:rPr>
              <a:t>Substantive</a:t>
            </a:r>
            <a:r>
              <a:rPr dirty="0" sz="2400" spc="-8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Communications</a:t>
            </a:r>
            <a:r>
              <a:rPr dirty="0" sz="2400" spc="-2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Scenario</a:t>
            </a:r>
            <a:r>
              <a:rPr dirty="0" sz="2400" spc="-55" b="1">
                <a:latin typeface="Source Sans Pro"/>
                <a:cs typeface="Source Sans Pro"/>
              </a:rPr>
              <a:t> </a:t>
            </a:r>
            <a:r>
              <a:rPr dirty="0" sz="2400" spc="-50" b="1">
                <a:latin typeface="Source Sans Pro"/>
                <a:cs typeface="Source Sans Pro"/>
              </a:rPr>
              <a:t>2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Source Sans Pro"/>
              <a:cs typeface="Source Sans Pro"/>
            </a:endParaRPr>
          </a:p>
          <a:p>
            <a:pPr marL="128270" marR="5080">
              <a:lnSpc>
                <a:spcPct val="100000"/>
              </a:lnSpc>
            </a:pPr>
            <a:r>
              <a:rPr dirty="0" sz="2400" b="1">
                <a:latin typeface="Source Sans Pro"/>
                <a:cs typeface="Source Sans Pro"/>
              </a:rPr>
              <a:t>Example:</a:t>
            </a:r>
            <a:r>
              <a:rPr dirty="0" sz="2400" spc="430" b="1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Senator calls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and</a:t>
            </a:r>
            <a:r>
              <a:rPr dirty="0" sz="2400" spc="-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requests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meeting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with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USCIS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 spc="-25">
                <a:latin typeface="Source Sans Pro"/>
                <a:cs typeface="Source Sans Pro"/>
              </a:rPr>
              <a:t>to </a:t>
            </a:r>
            <a:r>
              <a:rPr dirty="0" sz="2400">
                <a:latin typeface="Source Sans Pro"/>
                <a:cs typeface="Source Sans Pro"/>
              </a:rPr>
              <a:t>discuss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two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pending </a:t>
            </a:r>
            <a:r>
              <a:rPr dirty="0" sz="2400" spc="-10">
                <a:latin typeface="Source Sans Pro"/>
                <a:cs typeface="Source Sans Pro"/>
              </a:rPr>
              <a:t>EB-</a:t>
            </a:r>
            <a:r>
              <a:rPr dirty="0" sz="2400">
                <a:latin typeface="Source Sans Pro"/>
                <a:cs typeface="Source Sans Pro"/>
              </a:rPr>
              <a:t>5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petitions.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At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invitation</a:t>
            </a:r>
            <a:r>
              <a:rPr dirty="0" sz="2400" spc="-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</a:t>
            </a:r>
            <a:r>
              <a:rPr dirty="0" sz="2400" spc="-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senior </a:t>
            </a:r>
            <a:r>
              <a:rPr dirty="0" sz="2400">
                <a:latin typeface="Source Sans Pro"/>
                <a:cs typeface="Source Sans Pro"/>
              </a:rPr>
              <a:t>USCIS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official,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representatives</a:t>
            </a:r>
            <a:r>
              <a:rPr dirty="0" sz="2400" spc="-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from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Office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Legislative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 spc="-25">
                <a:latin typeface="Source Sans Pro"/>
                <a:cs typeface="Source Sans Pro"/>
              </a:rPr>
              <a:t>and </a:t>
            </a:r>
            <a:r>
              <a:rPr dirty="0" sz="2400" spc="-10">
                <a:latin typeface="Source Sans Pro"/>
                <a:cs typeface="Source Sans Pro"/>
              </a:rPr>
              <a:t>Intergovernmental</a:t>
            </a:r>
            <a:r>
              <a:rPr dirty="0" sz="240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Affairs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and</a:t>
            </a:r>
            <a:r>
              <a:rPr dirty="0" sz="2400" spc="-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Office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Chief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Counsel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as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 spc="-20">
                <a:latin typeface="Source Sans Pro"/>
                <a:cs typeface="Source Sans Pro"/>
              </a:rPr>
              <a:t>well </a:t>
            </a:r>
            <a:r>
              <a:rPr dirty="0" sz="2400">
                <a:latin typeface="Source Sans Pro"/>
                <a:cs typeface="Source Sans Pro"/>
              </a:rPr>
              <a:t>as</a:t>
            </a:r>
            <a:r>
              <a:rPr dirty="0" sz="2400" spc="-5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representative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from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5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Immigrant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Investor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Program</a:t>
            </a:r>
            <a:r>
              <a:rPr dirty="0" sz="2400" spc="-10">
                <a:latin typeface="Source Sans Pro"/>
                <a:cs typeface="Source Sans Pro"/>
              </a:rPr>
              <a:t> Office, </a:t>
            </a:r>
            <a:r>
              <a:rPr dirty="0" sz="2400">
                <a:latin typeface="Source Sans Pro"/>
                <a:cs typeface="Source Sans Pro"/>
              </a:rPr>
              <a:t>join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meeting.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490" y="254761"/>
            <a:ext cx="8263255" cy="3445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5064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PROCEDURES</a:t>
            </a:r>
            <a:r>
              <a:rPr dirty="0" sz="2400" spc="-45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FOR</a:t>
            </a:r>
            <a:r>
              <a:rPr dirty="0" sz="2400" spc="-4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Source Sans Pro"/>
                <a:cs typeface="Source Sans Pro"/>
              </a:rPr>
              <a:t>STAKEHOLDER</a:t>
            </a:r>
            <a:r>
              <a:rPr dirty="0" sz="2400" spc="-6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Source Sans Pro"/>
                <a:cs typeface="Source Sans Pro"/>
              </a:rPr>
              <a:t>CONTACTS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REGARDING</a:t>
            </a:r>
            <a:r>
              <a:rPr dirty="0" sz="2400" spc="-5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SPECIFIC PETITIONS</a:t>
            </a:r>
            <a:r>
              <a:rPr dirty="0" sz="2400" spc="-2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OR</a:t>
            </a:r>
            <a:r>
              <a:rPr dirty="0" sz="2400" spc="-2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Source Sans Pro"/>
                <a:cs typeface="Source Sans Pro"/>
              </a:rPr>
              <a:t>APPLICATIONS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>
              <a:latin typeface="Source Sans Pro"/>
              <a:cs typeface="Source Sans Pro"/>
            </a:endParaRPr>
          </a:p>
          <a:p>
            <a:pPr marL="19050">
              <a:lnSpc>
                <a:spcPct val="100000"/>
              </a:lnSpc>
            </a:pPr>
            <a:r>
              <a:rPr dirty="0" sz="2400" b="1">
                <a:latin typeface="Source Sans Pro"/>
                <a:cs typeface="Source Sans Pro"/>
              </a:rPr>
              <a:t>Substantive</a:t>
            </a:r>
            <a:r>
              <a:rPr dirty="0" sz="2400" spc="-7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Communications Scenario</a:t>
            </a:r>
            <a:r>
              <a:rPr dirty="0" sz="2400" spc="-4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2</a:t>
            </a:r>
            <a:r>
              <a:rPr dirty="0" sz="2400" spc="-55" b="1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(cont.)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Source Sans Pro"/>
              <a:cs typeface="Source Sans Pro"/>
            </a:endParaRPr>
          </a:p>
          <a:p>
            <a:pPr marL="19050" marR="5080">
              <a:lnSpc>
                <a:spcPct val="100000"/>
              </a:lnSpc>
            </a:pP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5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senior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USCIS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official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instructs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everyone</a:t>
            </a:r>
            <a:r>
              <a:rPr dirty="0" sz="2400" spc="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in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advance</a:t>
            </a:r>
            <a:r>
              <a:rPr dirty="0" sz="2400" spc="-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that</a:t>
            </a:r>
            <a:r>
              <a:rPr dirty="0" sz="2400" spc="-25">
                <a:latin typeface="Source Sans Pro"/>
                <a:cs typeface="Source Sans Pro"/>
              </a:rPr>
              <a:t> the </a:t>
            </a:r>
            <a:r>
              <a:rPr dirty="0" sz="2400">
                <a:latin typeface="Source Sans Pro"/>
                <a:cs typeface="Source Sans Pro"/>
              </a:rPr>
              <a:t>purpose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meeting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is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to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listen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to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Senator’s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position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 spc="-25">
                <a:latin typeface="Source Sans Pro"/>
                <a:cs typeface="Source Sans Pro"/>
              </a:rPr>
              <a:t>and </a:t>
            </a:r>
            <a:r>
              <a:rPr dirty="0" sz="2400">
                <a:latin typeface="Source Sans Pro"/>
                <a:cs typeface="Source Sans Pro"/>
              </a:rPr>
              <a:t>answer</a:t>
            </a:r>
            <a:r>
              <a:rPr dirty="0" sz="2400" spc="-5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questions</a:t>
            </a:r>
            <a:r>
              <a:rPr dirty="0" sz="2400" spc="-6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regarding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case</a:t>
            </a:r>
            <a:r>
              <a:rPr dirty="0" sz="2400" spc="-5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processing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relevant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to</a:t>
            </a:r>
            <a:r>
              <a:rPr dirty="0" sz="2400" spc="-5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all</a:t>
            </a:r>
            <a:r>
              <a:rPr dirty="0" sz="2400" spc="-5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cases; </a:t>
            </a:r>
            <a:r>
              <a:rPr dirty="0" sz="2400">
                <a:latin typeface="Source Sans Pro"/>
                <a:cs typeface="Source Sans Pro"/>
              </a:rPr>
              <a:t>it</a:t>
            </a:r>
            <a:r>
              <a:rPr dirty="0" sz="2400" spc="-4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is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not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to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engage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in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debate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or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dispute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factual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assertions.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490" y="266191"/>
            <a:ext cx="8208645" cy="421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954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PROCEDURES</a:t>
            </a:r>
            <a:r>
              <a:rPr dirty="0" sz="2400" spc="-45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FOR</a:t>
            </a:r>
            <a:r>
              <a:rPr dirty="0" sz="2400" spc="-4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Source Sans Pro"/>
                <a:cs typeface="Source Sans Pro"/>
              </a:rPr>
              <a:t>STAKEHOLDER</a:t>
            </a:r>
            <a:r>
              <a:rPr dirty="0" sz="2400" spc="-6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Source Sans Pro"/>
                <a:cs typeface="Source Sans Pro"/>
              </a:rPr>
              <a:t>CONTACTS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REGARDING</a:t>
            </a:r>
            <a:r>
              <a:rPr dirty="0" sz="2400" spc="-5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SPECIFIC PETITIONS</a:t>
            </a:r>
            <a:r>
              <a:rPr dirty="0" sz="2400" spc="-2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b="1">
                <a:solidFill>
                  <a:srgbClr val="001F5F"/>
                </a:solidFill>
                <a:latin typeface="Source Sans Pro"/>
                <a:cs typeface="Source Sans Pro"/>
              </a:rPr>
              <a:t>OR</a:t>
            </a:r>
            <a:r>
              <a:rPr dirty="0" sz="2400" spc="-20" b="1">
                <a:solidFill>
                  <a:srgbClr val="001F5F"/>
                </a:solidFill>
                <a:latin typeface="Source Sans Pro"/>
                <a:cs typeface="Source Sans Pr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Source Sans Pro"/>
                <a:cs typeface="Source Sans Pro"/>
              </a:rPr>
              <a:t>APPLICATIONS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50">
              <a:latin typeface="Source Sans Pro"/>
              <a:cs typeface="Source Sans Pro"/>
            </a:endParaRPr>
          </a:p>
          <a:p>
            <a:pPr marL="19050">
              <a:lnSpc>
                <a:spcPct val="100000"/>
              </a:lnSpc>
            </a:pPr>
            <a:r>
              <a:rPr dirty="0" sz="2400" b="1">
                <a:latin typeface="Source Sans Pro"/>
                <a:cs typeface="Source Sans Pro"/>
              </a:rPr>
              <a:t>Substantive</a:t>
            </a:r>
            <a:r>
              <a:rPr dirty="0" sz="2400" spc="-7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Communications Scenario</a:t>
            </a:r>
            <a:r>
              <a:rPr dirty="0" sz="2400" spc="-4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2</a:t>
            </a:r>
            <a:r>
              <a:rPr dirty="0" sz="2400" spc="-55" b="1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(cont.)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Source Sans Pro"/>
              <a:cs typeface="Source Sans Pro"/>
            </a:endParaRPr>
          </a:p>
          <a:p>
            <a:pPr marL="19050" marR="5080">
              <a:lnSpc>
                <a:spcPct val="100000"/>
              </a:lnSpc>
            </a:pPr>
            <a:r>
              <a:rPr dirty="0" sz="2400">
                <a:latin typeface="Source Sans Pro"/>
                <a:cs typeface="Source Sans Pro"/>
              </a:rPr>
              <a:t>Since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5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Senator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will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provide</a:t>
            </a:r>
            <a:r>
              <a:rPr dirty="0" sz="2400" spc="-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specific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case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details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with</a:t>
            </a:r>
            <a:r>
              <a:rPr dirty="0" sz="2400" spc="-50">
                <a:latin typeface="Source Sans Pro"/>
                <a:cs typeface="Source Sans Pro"/>
              </a:rPr>
              <a:t> </a:t>
            </a:r>
            <a:r>
              <a:rPr dirty="0" sz="2400" spc="-25">
                <a:latin typeface="Source Sans Pro"/>
                <a:cs typeface="Source Sans Pro"/>
              </a:rPr>
              <a:t>the </a:t>
            </a:r>
            <a:r>
              <a:rPr dirty="0" sz="2400">
                <a:latin typeface="Source Sans Pro"/>
                <a:cs typeface="Source Sans Pro"/>
              </a:rPr>
              <a:t>purpose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impacting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final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adjudication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cases,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 spc="-20">
                <a:latin typeface="Source Sans Pro"/>
                <a:cs typeface="Source Sans Pro"/>
              </a:rPr>
              <a:t>this </a:t>
            </a:r>
            <a:r>
              <a:rPr dirty="0" sz="2400">
                <a:latin typeface="Source Sans Pro"/>
                <a:cs typeface="Source Sans Pro"/>
              </a:rPr>
              <a:t>contact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is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substantive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and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must</a:t>
            </a:r>
            <a:r>
              <a:rPr dirty="0" sz="2400" spc="-4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be</a:t>
            </a:r>
            <a:r>
              <a:rPr dirty="0" sz="2400" spc="-3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memorialized,</a:t>
            </a:r>
            <a:r>
              <a:rPr dirty="0" sz="2400" spc="-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filed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in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 spc="-25">
                <a:latin typeface="Source Sans Pro"/>
                <a:cs typeface="Source Sans Pro"/>
              </a:rPr>
              <a:t>the </a:t>
            </a:r>
            <a:r>
              <a:rPr dirty="0" sz="2400">
                <a:latin typeface="Source Sans Pro"/>
                <a:cs typeface="Source Sans Pro"/>
              </a:rPr>
              <a:t>relevant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case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files,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and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added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to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log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communications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 spc="-20">
                <a:latin typeface="Source Sans Pro"/>
                <a:cs typeface="Source Sans Pro"/>
              </a:rPr>
              <a:t>with </a:t>
            </a:r>
            <a:r>
              <a:rPr dirty="0" sz="2400">
                <a:latin typeface="Source Sans Pro"/>
                <a:cs typeface="Source Sans Pro"/>
              </a:rPr>
              <a:t>members</a:t>
            </a:r>
            <a:r>
              <a:rPr dirty="0" sz="2400" spc="-4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</a:t>
            </a:r>
            <a:r>
              <a:rPr dirty="0" sz="2400" spc="-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Congress,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per</a:t>
            </a:r>
            <a:r>
              <a:rPr dirty="0" sz="2400" spc="-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the</a:t>
            </a:r>
            <a:r>
              <a:rPr dirty="0" sz="2400" spc="-30">
                <a:latin typeface="Source Sans Pro"/>
                <a:cs typeface="Source Sans Pro"/>
              </a:rPr>
              <a:t> </a:t>
            </a:r>
            <a:r>
              <a:rPr dirty="0" sz="2400" spc="-10">
                <a:latin typeface="Source Sans Pro"/>
                <a:cs typeface="Source Sans Pro"/>
              </a:rPr>
              <a:t>EB-</a:t>
            </a:r>
            <a:r>
              <a:rPr dirty="0" sz="2400">
                <a:latin typeface="Source Sans Pro"/>
                <a:cs typeface="Source Sans Pro"/>
              </a:rPr>
              <a:t>5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Protocols</a:t>
            </a:r>
            <a:r>
              <a:rPr dirty="0" sz="2400" spc="-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or</a:t>
            </a:r>
            <a:r>
              <a:rPr dirty="0" sz="2400" spc="-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Sec.</a:t>
            </a:r>
            <a:r>
              <a:rPr dirty="0" sz="2400" spc="-1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107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 spc="-25">
                <a:latin typeface="Source Sans Pro"/>
                <a:cs typeface="Source Sans Pro"/>
              </a:rPr>
              <a:t>the </a:t>
            </a:r>
            <a:r>
              <a:rPr dirty="0" sz="2400" spc="-10">
                <a:latin typeface="Source Sans Pro"/>
                <a:cs typeface="Source Sans Pro"/>
              </a:rPr>
              <a:t>EB-</a:t>
            </a:r>
            <a:r>
              <a:rPr dirty="0" sz="2400">
                <a:latin typeface="Source Sans Pro"/>
                <a:cs typeface="Source Sans Pro"/>
              </a:rPr>
              <a:t>5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Reform</a:t>
            </a:r>
            <a:r>
              <a:rPr dirty="0" sz="2400" spc="-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and</a:t>
            </a:r>
            <a:r>
              <a:rPr dirty="0" sz="2400" spc="-1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Integrity</a:t>
            </a:r>
            <a:r>
              <a:rPr dirty="0" sz="2400" spc="-20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Act</a:t>
            </a:r>
            <a:r>
              <a:rPr dirty="0" sz="2400" spc="-25">
                <a:latin typeface="Source Sans Pro"/>
                <a:cs typeface="Source Sans Pro"/>
              </a:rPr>
              <a:t> </a:t>
            </a:r>
            <a:r>
              <a:rPr dirty="0" sz="2400">
                <a:latin typeface="Source Sans Pro"/>
                <a:cs typeface="Source Sans Pro"/>
              </a:rPr>
              <a:t>of</a:t>
            </a:r>
            <a:r>
              <a:rPr dirty="0" sz="2400" spc="-10">
                <a:latin typeface="Source Sans Pro"/>
                <a:cs typeface="Source Sans Pro"/>
              </a:rPr>
              <a:t> 2022.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Summary/Closure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71347" y="1073150"/>
            <a:ext cx="8053070" cy="359156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800">
                <a:latin typeface="Source Sans Pro"/>
                <a:cs typeface="Source Sans Pro"/>
              </a:rPr>
              <a:t>During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this</a:t>
            </a:r>
            <a:r>
              <a:rPr dirty="0" sz="1800" spc="-4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training</a:t>
            </a:r>
            <a:r>
              <a:rPr dirty="0" sz="1800" spc="-1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we</a:t>
            </a:r>
            <a:r>
              <a:rPr dirty="0" sz="1800" spc="-30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covered</a:t>
            </a:r>
            <a:r>
              <a:rPr dirty="0" sz="1800" spc="-2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the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following:</a:t>
            </a:r>
            <a:endParaRPr sz="1800">
              <a:latin typeface="Source Sans Pro"/>
              <a:cs typeface="Source Sans Pro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latin typeface="Source Sans Pro"/>
                <a:cs typeface="Source Sans Pro"/>
              </a:rPr>
              <a:t>Description of</a:t>
            </a:r>
            <a:r>
              <a:rPr dirty="0" sz="1800" spc="-1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the</a:t>
            </a:r>
            <a:r>
              <a:rPr dirty="0" sz="1800" spc="-15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EB-</a:t>
            </a:r>
            <a:r>
              <a:rPr dirty="0" sz="1800">
                <a:latin typeface="Source Sans Pro"/>
                <a:cs typeface="Source Sans Pro"/>
              </a:rPr>
              <a:t>5</a:t>
            </a:r>
            <a:r>
              <a:rPr dirty="0" sz="1800" spc="10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program.</a:t>
            </a:r>
            <a:endParaRPr sz="1800">
              <a:latin typeface="Source Sans Pro"/>
              <a:cs typeface="Source Sans Pro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latin typeface="Source Sans Pro"/>
                <a:cs typeface="Source Sans Pro"/>
              </a:rPr>
              <a:t>Identifying</a:t>
            </a:r>
            <a:r>
              <a:rPr dirty="0" sz="1800" spc="-15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EB-</a:t>
            </a:r>
            <a:r>
              <a:rPr dirty="0" sz="1800">
                <a:latin typeface="Source Sans Pro"/>
                <a:cs typeface="Source Sans Pro"/>
              </a:rPr>
              <a:t>5</a:t>
            </a:r>
            <a:r>
              <a:rPr dirty="0" sz="1800" spc="-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Ethics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and</a:t>
            </a:r>
            <a:r>
              <a:rPr dirty="0" sz="1800" spc="-1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Integrity</a:t>
            </a:r>
            <a:r>
              <a:rPr dirty="0" sz="1800" spc="-15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Protocols.</a:t>
            </a:r>
            <a:endParaRPr sz="1800">
              <a:latin typeface="Source Sans Pro"/>
              <a:cs typeface="Source Sans Pro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latin typeface="Source Sans Pro"/>
                <a:cs typeface="Source Sans Pro"/>
              </a:rPr>
              <a:t>Recognizing</a:t>
            </a:r>
            <a:r>
              <a:rPr dirty="0" sz="1800" spc="-4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who</a:t>
            </a:r>
            <a:r>
              <a:rPr dirty="0" sz="1800" spc="-5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the</a:t>
            </a:r>
            <a:r>
              <a:rPr dirty="0" sz="1800" spc="-5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protocols</a:t>
            </a:r>
            <a:r>
              <a:rPr dirty="0" sz="1800" spc="-3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apply</a:t>
            </a:r>
            <a:r>
              <a:rPr dirty="0" sz="1800" spc="-30">
                <a:latin typeface="Source Sans Pro"/>
                <a:cs typeface="Source Sans Pro"/>
              </a:rPr>
              <a:t> </a:t>
            </a:r>
            <a:r>
              <a:rPr dirty="0" sz="1800" spc="-25">
                <a:latin typeface="Source Sans Pro"/>
                <a:cs typeface="Source Sans Pro"/>
              </a:rPr>
              <a:t>to.</a:t>
            </a:r>
            <a:endParaRPr sz="1800">
              <a:latin typeface="Source Sans Pro"/>
              <a:cs typeface="Source Sans Pro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latin typeface="Source Sans Pro"/>
                <a:cs typeface="Source Sans Pro"/>
              </a:rPr>
              <a:t>Identifying</a:t>
            </a:r>
            <a:r>
              <a:rPr dirty="0" sz="1800" spc="-2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the</a:t>
            </a:r>
            <a:r>
              <a:rPr dirty="0" sz="1800" spc="-1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guiding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principles</a:t>
            </a:r>
            <a:r>
              <a:rPr dirty="0" sz="1800" spc="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for</a:t>
            </a:r>
            <a:r>
              <a:rPr dirty="0" sz="1800" spc="-30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EB-</a:t>
            </a:r>
            <a:r>
              <a:rPr dirty="0" sz="1800">
                <a:latin typeface="Source Sans Pro"/>
                <a:cs typeface="Source Sans Pro"/>
              </a:rPr>
              <a:t>5</a:t>
            </a:r>
            <a:r>
              <a:rPr dirty="0" sz="1800" spc="5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processing.</a:t>
            </a:r>
            <a:endParaRPr sz="1800">
              <a:latin typeface="Source Sans Pro"/>
              <a:cs typeface="Source Sans Pro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latin typeface="Source Sans Pro"/>
                <a:cs typeface="Source Sans Pro"/>
              </a:rPr>
              <a:t>How</a:t>
            </a:r>
            <a:r>
              <a:rPr dirty="0" sz="1800" spc="-3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to</a:t>
            </a:r>
            <a:r>
              <a:rPr dirty="0" sz="1800" spc="-2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handle</a:t>
            </a:r>
            <a:r>
              <a:rPr dirty="0" sz="1800" spc="-1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contacts from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stakeholders</a:t>
            </a:r>
            <a:r>
              <a:rPr dirty="0" sz="1800" spc="-30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regarding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specific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EB-</a:t>
            </a:r>
            <a:r>
              <a:rPr dirty="0" sz="1800">
                <a:latin typeface="Source Sans Pro"/>
                <a:cs typeface="Source Sans Pro"/>
              </a:rPr>
              <a:t>5</a:t>
            </a:r>
            <a:r>
              <a:rPr dirty="0" sz="1800" spc="-5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cases.</a:t>
            </a:r>
            <a:endParaRPr sz="1800">
              <a:latin typeface="Source Sans Pro"/>
              <a:cs typeface="Source Sans Pro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latin typeface="Source Sans Pro"/>
                <a:cs typeface="Source Sans Pro"/>
              </a:rPr>
              <a:t>Identifying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when</a:t>
            </a:r>
            <a:r>
              <a:rPr dirty="0" sz="1800" spc="-3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and</a:t>
            </a:r>
            <a:r>
              <a:rPr dirty="0" sz="1800" spc="-1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how</a:t>
            </a:r>
            <a:r>
              <a:rPr dirty="0" sz="1800" spc="-1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senior</a:t>
            </a:r>
            <a:r>
              <a:rPr dirty="0" sz="1800" spc="-3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leadership</a:t>
            </a:r>
            <a:r>
              <a:rPr dirty="0" sz="1800" spc="-3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may</a:t>
            </a:r>
            <a:r>
              <a:rPr dirty="0" sz="1800" spc="-1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intervene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in</a:t>
            </a:r>
            <a:r>
              <a:rPr dirty="0" sz="1800" spc="-2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specific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EB-</a:t>
            </a:r>
            <a:r>
              <a:rPr dirty="0" sz="1800">
                <a:latin typeface="Source Sans Pro"/>
                <a:cs typeface="Source Sans Pro"/>
              </a:rPr>
              <a:t>5 </a:t>
            </a:r>
            <a:r>
              <a:rPr dirty="0" sz="1800" spc="-10">
                <a:latin typeface="Source Sans Pro"/>
                <a:cs typeface="Source Sans Pro"/>
              </a:rPr>
              <a:t>cases.</a:t>
            </a:r>
            <a:endParaRPr sz="1800">
              <a:latin typeface="Source Sans Pro"/>
              <a:cs typeface="Source Sans Pro"/>
            </a:endParaRPr>
          </a:p>
          <a:p>
            <a:pPr marL="355600" marR="56769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800">
                <a:latin typeface="Source Sans Pro"/>
                <a:cs typeface="Source Sans Pro"/>
              </a:rPr>
              <a:t>Identifying</a:t>
            </a:r>
            <a:r>
              <a:rPr dirty="0" sz="1800" spc="-4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new</a:t>
            </a:r>
            <a:r>
              <a:rPr dirty="0" sz="1800" spc="-3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statutory</a:t>
            </a:r>
            <a:r>
              <a:rPr dirty="0" sz="1800" spc="-5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provisions</a:t>
            </a:r>
            <a:r>
              <a:rPr dirty="0" sz="1800" spc="-5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governing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DHS</a:t>
            </a:r>
            <a:r>
              <a:rPr dirty="0" sz="1800" spc="-3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employee</a:t>
            </a:r>
            <a:r>
              <a:rPr dirty="0" sz="1800" spc="-2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conduct</a:t>
            </a:r>
            <a:r>
              <a:rPr dirty="0" sz="1800" spc="-20">
                <a:latin typeface="Source Sans Pro"/>
                <a:cs typeface="Source Sans Pro"/>
              </a:rPr>
              <a:t> </a:t>
            </a:r>
            <a:r>
              <a:rPr dirty="0" sz="1800" spc="-25">
                <a:latin typeface="Source Sans Pro"/>
                <a:cs typeface="Source Sans Pro"/>
              </a:rPr>
              <a:t>and </a:t>
            </a:r>
            <a:r>
              <a:rPr dirty="0" sz="1800" spc="-10">
                <a:latin typeface="Source Sans Pro"/>
                <a:cs typeface="Source Sans Pro"/>
              </a:rPr>
              <a:t>communications.</a:t>
            </a:r>
            <a:endParaRPr sz="1800">
              <a:latin typeface="Source Sans Pro"/>
              <a:cs typeface="Source Sans Pro"/>
            </a:endParaRPr>
          </a:p>
          <a:p>
            <a:pPr marL="12700" marR="2992755" indent="342265">
              <a:lnSpc>
                <a:spcPct val="12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latin typeface="Source Sans Pro"/>
                <a:cs typeface="Source Sans Pro"/>
              </a:rPr>
              <a:t>Reporting</a:t>
            </a:r>
            <a:r>
              <a:rPr dirty="0" sz="1800" spc="-1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suspected</a:t>
            </a:r>
            <a:r>
              <a:rPr dirty="0" sz="1800" spc="-4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violation(s)</a:t>
            </a:r>
            <a:r>
              <a:rPr dirty="0" sz="1800" spc="-1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of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the</a:t>
            </a:r>
            <a:r>
              <a:rPr dirty="0" sz="1800" spc="-45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protocols. </a:t>
            </a:r>
            <a:r>
              <a:rPr dirty="0" sz="1800">
                <a:latin typeface="Source Sans Pro"/>
                <a:cs typeface="Source Sans Pro"/>
              </a:rPr>
              <a:t>Thank</a:t>
            </a:r>
            <a:r>
              <a:rPr dirty="0" sz="1800" spc="-4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you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for</a:t>
            </a:r>
            <a:r>
              <a:rPr dirty="0" sz="1800" spc="-3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taking</a:t>
            </a:r>
            <a:r>
              <a:rPr dirty="0" sz="1800" spc="-2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the</a:t>
            </a:r>
            <a:r>
              <a:rPr dirty="0" sz="1800" spc="-35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EB-</a:t>
            </a:r>
            <a:r>
              <a:rPr dirty="0" sz="1800">
                <a:latin typeface="Source Sans Pro"/>
                <a:cs typeface="Source Sans Pro"/>
              </a:rPr>
              <a:t>5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protocols</a:t>
            </a:r>
            <a:r>
              <a:rPr dirty="0" sz="1800" spc="-10">
                <a:latin typeface="Source Sans Pro"/>
                <a:cs typeface="Source Sans Pro"/>
              </a:rPr>
              <a:t> training.</a:t>
            </a:r>
            <a:endParaRPr sz="18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300" spc="-10"/>
              <a:t>BACKGROUND</a:t>
            </a:r>
            <a:r>
              <a:rPr dirty="0" sz="2300" spc="-65"/>
              <a:t> </a:t>
            </a:r>
            <a:r>
              <a:rPr dirty="0" sz="2300"/>
              <a:t>–</a:t>
            </a:r>
            <a:r>
              <a:rPr dirty="0" sz="2300" spc="-25"/>
              <a:t> </a:t>
            </a:r>
            <a:r>
              <a:rPr dirty="0" sz="2300" spc="-10"/>
              <a:t>EB-</a:t>
            </a:r>
            <a:r>
              <a:rPr dirty="0" sz="2300"/>
              <a:t>5</a:t>
            </a:r>
            <a:r>
              <a:rPr dirty="0" sz="2300" spc="-40"/>
              <a:t> </a:t>
            </a:r>
            <a:r>
              <a:rPr dirty="0" sz="2300"/>
              <a:t>Reform</a:t>
            </a:r>
            <a:r>
              <a:rPr dirty="0" sz="2300" spc="-30"/>
              <a:t> </a:t>
            </a:r>
            <a:r>
              <a:rPr dirty="0" sz="2300"/>
              <a:t>and</a:t>
            </a:r>
            <a:r>
              <a:rPr dirty="0" sz="2300" spc="-50"/>
              <a:t> </a:t>
            </a:r>
            <a:r>
              <a:rPr dirty="0" sz="2300"/>
              <a:t>Integrity</a:t>
            </a:r>
            <a:r>
              <a:rPr dirty="0" sz="2300" spc="-70"/>
              <a:t> </a:t>
            </a:r>
            <a:r>
              <a:rPr dirty="0" sz="2300"/>
              <a:t>Act</a:t>
            </a:r>
            <a:r>
              <a:rPr dirty="0" sz="2300" spc="-40"/>
              <a:t> </a:t>
            </a:r>
            <a:r>
              <a:rPr dirty="0" sz="2300"/>
              <a:t>of</a:t>
            </a:r>
            <a:r>
              <a:rPr dirty="0" sz="2300" spc="-35"/>
              <a:t> </a:t>
            </a:r>
            <a:r>
              <a:rPr dirty="0" sz="2300" spc="-20"/>
              <a:t>2022</a:t>
            </a:r>
            <a:endParaRPr sz="23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88493" y="1190023"/>
            <a:ext cx="8371840" cy="357886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355600" marR="81280" indent="-342900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latin typeface="Source Sans Pro"/>
                <a:cs typeface="Source Sans Pro"/>
              </a:rPr>
              <a:t>March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15,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2022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-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President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Biden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signed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EB-</a:t>
            </a:r>
            <a:r>
              <a:rPr dirty="0" sz="2200">
                <a:latin typeface="Source Sans Pro"/>
                <a:cs typeface="Source Sans Pro"/>
              </a:rPr>
              <a:t>5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Reform</a:t>
            </a:r>
            <a:r>
              <a:rPr dirty="0" sz="2200" spc="-25">
                <a:latin typeface="Source Sans Pro"/>
                <a:cs typeface="Source Sans Pro"/>
              </a:rPr>
              <a:t> and </a:t>
            </a:r>
            <a:r>
              <a:rPr dirty="0" sz="2200" spc="-10">
                <a:latin typeface="Source Sans Pro"/>
                <a:cs typeface="Source Sans Pro"/>
              </a:rPr>
              <a:t>Integrity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Act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2022.</a:t>
            </a:r>
            <a:r>
              <a:rPr dirty="0" sz="2200" spc="3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Sec.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107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this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act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governs</a:t>
            </a:r>
            <a:r>
              <a:rPr dirty="0" sz="2200" spc="-1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conduct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DHS </a:t>
            </a:r>
            <a:r>
              <a:rPr dirty="0" sz="2200" spc="-10">
                <a:latin typeface="Source Sans Pro"/>
                <a:cs typeface="Source Sans Pro"/>
              </a:rPr>
              <a:t>employees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1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communications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related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EB-</a:t>
            </a:r>
            <a:r>
              <a:rPr dirty="0" sz="2200">
                <a:latin typeface="Source Sans Pro"/>
                <a:cs typeface="Source Sans Pro"/>
              </a:rPr>
              <a:t>5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program.</a:t>
            </a:r>
            <a:endParaRPr sz="2200">
              <a:latin typeface="Source Sans Pro"/>
              <a:cs typeface="Source Sans Pro"/>
            </a:endParaRPr>
          </a:p>
          <a:p>
            <a:pPr marL="355600" marR="376555" indent="-342900">
              <a:lnSpc>
                <a:spcPts val="2380"/>
              </a:lnSpc>
              <a:spcBef>
                <a:spcPts val="5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latin typeface="Source Sans Pro"/>
                <a:cs typeface="Source Sans Pro"/>
              </a:rPr>
              <a:t>Among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other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things,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act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requires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that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all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DHS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employees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act </a:t>
            </a:r>
            <a:r>
              <a:rPr dirty="0" sz="2200" spc="-10">
                <a:latin typeface="Source Sans Pro"/>
                <a:cs typeface="Source Sans Pro"/>
              </a:rPr>
              <a:t>impartially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not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give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preferential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treatment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connection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with </a:t>
            </a:r>
            <a:r>
              <a:rPr dirty="0" sz="2200">
                <a:latin typeface="Source Sans Pro"/>
                <a:cs typeface="Source Sans Pro"/>
              </a:rPr>
              <a:t>any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aspect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EB-</a:t>
            </a:r>
            <a:r>
              <a:rPr dirty="0" sz="2200">
                <a:latin typeface="Source Sans Pro"/>
                <a:cs typeface="Source Sans Pro"/>
              </a:rPr>
              <a:t>5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Program.</a:t>
            </a:r>
            <a:endParaRPr sz="2200">
              <a:latin typeface="Source Sans Pro"/>
              <a:cs typeface="Source Sans Pro"/>
            </a:endParaRPr>
          </a:p>
          <a:p>
            <a:pPr marL="355600" marR="5080" indent="-342900">
              <a:lnSpc>
                <a:spcPts val="2380"/>
              </a:lnSpc>
              <a:spcBef>
                <a:spcPts val="5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addition,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act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places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limits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on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appropriate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channels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of </a:t>
            </a:r>
            <a:r>
              <a:rPr dirty="0" sz="2200" spc="-20">
                <a:latin typeface="Source Sans Pro"/>
                <a:cs typeface="Source Sans Pro"/>
              </a:rPr>
              <a:t>communication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1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requires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certain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communications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be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recorded</a:t>
            </a:r>
            <a:r>
              <a:rPr dirty="0" sz="2200" spc="-25">
                <a:latin typeface="Source Sans Pro"/>
                <a:cs typeface="Source Sans Pro"/>
              </a:rPr>
              <a:t> or </a:t>
            </a:r>
            <a:r>
              <a:rPr dirty="0" sz="2200" spc="-10">
                <a:latin typeface="Source Sans Pro"/>
                <a:cs typeface="Source Sans Pro"/>
              </a:rPr>
              <a:t>detailed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minutes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taken</a:t>
            </a:r>
            <a:r>
              <a:rPr dirty="0" sz="2200" spc="-8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included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record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proceeding.</a:t>
            </a:r>
            <a:endParaRPr sz="2200">
              <a:latin typeface="Source Sans Pro"/>
              <a:cs typeface="Source Sans Pro"/>
            </a:endParaRPr>
          </a:p>
          <a:p>
            <a:pPr marL="355600" marR="762635" indent="-342900">
              <a:lnSpc>
                <a:spcPts val="2380"/>
              </a:lnSpc>
              <a:spcBef>
                <a:spcPts val="5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latin typeface="Source Sans Pro"/>
                <a:cs typeface="Source Sans Pro"/>
              </a:rPr>
              <a:t>Though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generally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similar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many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respects,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these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statutory provisions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supersede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protocols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where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there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is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any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conflict.</a:t>
            </a:r>
            <a:endParaRPr sz="22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6588" y="1658111"/>
            <a:ext cx="5830823" cy="18287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/>
              <a:t>EB-5</a:t>
            </a:r>
            <a:r>
              <a:rPr dirty="0" spc="-35"/>
              <a:t> </a:t>
            </a:r>
            <a:r>
              <a:rPr dirty="0" spc="-20"/>
              <a:t>PROTOCOLS</a:t>
            </a:r>
            <a:r>
              <a:rPr dirty="0" spc="-40"/>
              <a:t> </a:t>
            </a:r>
            <a:r>
              <a:rPr dirty="0" spc="-10"/>
              <a:t>APPLICATION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71449" y="1208862"/>
            <a:ext cx="8141334" cy="17487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3499"/>
              </a:lnSpc>
            </a:pP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protocols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apply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all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DHS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USCIS</a:t>
            </a:r>
            <a:r>
              <a:rPr dirty="0" sz="2200" spc="-2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employees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contractors </a:t>
            </a:r>
            <a:r>
              <a:rPr dirty="0" sz="2200">
                <a:latin typeface="Source Sans Pro"/>
                <a:cs typeface="Source Sans Pro"/>
              </a:rPr>
              <a:t>including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Secretary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Homeland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Security,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Secretary's </a:t>
            </a:r>
            <a:r>
              <a:rPr dirty="0" sz="2200">
                <a:latin typeface="Source Sans Pro"/>
                <a:cs typeface="Source Sans Pro"/>
              </a:rPr>
              <a:t>counselors,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Assistant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Secretary</a:t>
            </a:r>
            <a:r>
              <a:rPr dirty="0" sz="2200" spc="-7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for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Private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Sector,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Director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7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U.S.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Citizenship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Immigration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Services,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counselors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such Director,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Chief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the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Immigrant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Investor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Program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Office.</a:t>
            </a:r>
            <a:endParaRPr sz="22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1347" y="1130406"/>
            <a:ext cx="8318500" cy="3417570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2400" b="1">
                <a:latin typeface="Source Sans Pro"/>
                <a:cs typeface="Source Sans Pro"/>
              </a:rPr>
              <a:t>Compliance</a:t>
            </a:r>
            <a:r>
              <a:rPr dirty="0" sz="2400" spc="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with</a:t>
            </a:r>
            <a:r>
              <a:rPr dirty="0" sz="2400" spc="-25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Existing</a:t>
            </a:r>
            <a:r>
              <a:rPr dirty="0" sz="2400" spc="-30" b="1">
                <a:latin typeface="Source Sans Pro"/>
                <a:cs typeface="Source Sans Pro"/>
              </a:rPr>
              <a:t> </a:t>
            </a:r>
            <a:r>
              <a:rPr dirty="0" sz="2400" b="1">
                <a:latin typeface="Source Sans Pro"/>
                <a:cs typeface="Source Sans Pro"/>
              </a:rPr>
              <a:t>Ethics</a:t>
            </a:r>
            <a:r>
              <a:rPr dirty="0" sz="2400" spc="-30" b="1">
                <a:latin typeface="Source Sans Pro"/>
                <a:cs typeface="Source Sans Pro"/>
              </a:rPr>
              <a:t> </a:t>
            </a:r>
            <a:r>
              <a:rPr dirty="0" sz="2400" spc="-20" b="1">
                <a:latin typeface="Source Sans Pro"/>
                <a:cs typeface="Source Sans Pro"/>
              </a:rPr>
              <a:t>Rules</a:t>
            </a:r>
            <a:endParaRPr sz="2400">
              <a:latin typeface="Source Sans Pro"/>
              <a:cs typeface="Source Sans Pro"/>
            </a:endParaRPr>
          </a:p>
          <a:p>
            <a:pPr marL="355600" marR="5080" indent="-34290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latin typeface="Source Sans Pro"/>
                <a:cs typeface="Source Sans Pro"/>
              </a:rPr>
              <a:t>All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official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actions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relating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to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any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EB-</a:t>
            </a:r>
            <a:r>
              <a:rPr dirty="0" sz="2200">
                <a:latin typeface="Source Sans Pro"/>
                <a:cs typeface="Source Sans Pro"/>
              </a:rPr>
              <a:t>5</a:t>
            </a:r>
            <a:r>
              <a:rPr dirty="0" sz="2200" spc="-5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petition,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application,</a:t>
            </a:r>
            <a:r>
              <a:rPr dirty="0" sz="2200" spc="-6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policy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 spc="-25">
                <a:latin typeface="Source Sans Pro"/>
                <a:cs typeface="Source Sans Pro"/>
              </a:rPr>
              <a:t>or </a:t>
            </a:r>
            <a:r>
              <a:rPr dirty="0" sz="2200" spc="-10">
                <a:latin typeface="Source Sans Pro"/>
                <a:cs typeface="Source Sans Pro"/>
              </a:rPr>
              <a:t>procedure:</a:t>
            </a:r>
            <a:endParaRPr sz="2200">
              <a:latin typeface="Source Sans Pro"/>
              <a:cs typeface="Source Sans Pro"/>
            </a:endParaRPr>
          </a:p>
          <a:p>
            <a:pPr lvl="1" marL="756285" marR="408940" indent="-28702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756285" algn="l"/>
              </a:tabLst>
            </a:pPr>
            <a:r>
              <a:rPr dirty="0" sz="2000">
                <a:latin typeface="Source Sans Pro"/>
                <a:cs typeface="Source Sans Pro"/>
              </a:rPr>
              <a:t>Must</a:t>
            </a:r>
            <a:r>
              <a:rPr dirty="0" sz="2000" spc="-4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be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taken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by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employees</a:t>
            </a:r>
            <a:r>
              <a:rPr dirty="0" sz="2000" spc="-5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contractors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free</a:t>
            </a:r>
            <a:r>
              <a:rPr dirty="0" sz="2000" spc="-2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of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financial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other </a:t>
            </a:r>
            <a:r>
              <a:rPr dirty="0" sz="2000">
                <a:latin typeface="Source Sans Pro"/>
                <a:cs typeface="Source Sans Pro"/>
              </a:rPr>
              <a:t>conflicts</a:t>
            </a:r>
            <a:r>
              <a:rPr dirty="0" sz="2000" spc="-5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of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interest.</a:t>
            </a:r>
            <a:endParaRPr sz="2000">
              <a:latin typeface="Source Sans Pro"/>
              <a:cs typeface="Source Sans Pro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756285" algn="l"/>
              </a:tabLst>
            </a:pPr>
            <a:r>
              <a:rPr dirty="0" sz="2000">
                <a:latin typeface="Source Sans Pro"/>
                <a:cs typeface="Source Sans Pro"/>
              </a:rPr>
              <a:t>Must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avoid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endorsement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of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any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non-</a:t>
            </a:r>
            <a:r>
              <a:rPr dirty="0" sz="2000">
                <a:latin typeface="Source Sans Pro"/>
                <a:cs typeface="Source Sans Pro"/>
              </a:rPr>
              <a:t>federal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entity,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person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or</a:t>
            </a:r>
            <a:r>
              <a:rPr dirty="0" sz="2000" spc="-15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project.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2400" spc="-10" b="1">
                <a:latin typeface="Source Sans Pro"/>
                <a:cs typeface="Source Sans Pro"/>
              </a:rPr>
              <a:t>Transparency</a:t>
            </a:r>
            <a:endParaRPr sz="2400">
              <a:latin typeface="Source Sans Pro"/>
              <a:cs typeface="Source Sans Pro"/>
            </a:endParaRPr>
          </a:p>
          <a:p>
            <a:pPr marL="355600" marR="61594" indent="-34290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latin typeface="Source Sans Pro"/>
                <a:cs typeface="Source Sans Pro"/>
              </a:rPr>
              <a:t>All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EB-</a:t>
            </a:r>
            <a:r>
              <a:rPr dirty="0" sz="2200">
                <a:latin typeface="Source Sans Pro"/>
                <a:cs typeface="Source Sans Pro"/>
              </a:rPr>
              <a:t>5</a:t>
            </a:r>
            <a:r>
              <a:rPr dirty="0" sz="2200" spc="-20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petitions</a:t>
            </a:r>
            <a:r>
              <a:rPr dirty="0" sz="2200" spc="-4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applications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must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be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adjudicated</a:t>
            </a:r>
            <a:r>
              <a:rPr dirty="0" sz="2200" spc="-3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in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</a:t>
            </a:r>
            <a:r>
              <a:rPr dirty="0" sz="2200" spc="-3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manner </a:t>
            </a:r>
            <a:r>
              <a:rPr dirty="0" sz="2200">
                <a:latin typeface="Source Sans Pro"/>
                <a:cs typeface="Source Sans Pro"/>
              </a:rPr>
              <a:t>that</a:t>
            </a:r>
            <a:r>
              <a:rPr dirty="0" sz="2200" spc="-6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ensures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20">
                <a:latin typeface="Source Sans Pro"/>
                <a:cs typeface="Source Sans Pro"/>
              </a:rPr>
              <a:t>transparency</a:t>
            </a:r>
            <a:r>
              <a:rPr dirty="0" sz="2200" spc="-50">
                <a:latin typeface="Source Sans Pro"/>
                <a:cs typeface="Source Sans Pro"/>
              </a:rPr>
              <a:t> </a:t>
            </a:r>
            <a:r>
              <a:rPr dirty="0" sz="2200">
                <a:latin typeface="Source Sans Pro"/>
                <a:cs typeface="Source Sans Pro"/>
              </a:rPr>
              <a:t>and</a:t>
            </a:r>
            <a:r>
              <a:rPr dirty="0" sz="2200" spc="-45">
                <a:latin typeface="Source Sans Pro"/>
                <a:cs typeface="Source Sans Pro"/>
              </a:rPr>
              <a:t> </a:t>
            </a:r>
            <a:r>
              <a:rPr dirty="0" sz="2200" spc="-10">
                <a:latin typeface="Source Sans Pro"/>
                <a:cs typeface="Source Sans Pro"/>
              </a:rPr>
              <a:t>impartiality.</a:t>
            </a:r>
            <a:endParaRPr sz="2200">
              <a:latin typeface="Source Sans Pro"/>
              <a:cs typeface="Source Sans Pro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3655">
              <a:lnSpc>
                <a:spcPct val="100000"/>
              </a:lnSpc>
              <a:spcBef>
                <a:spcPts val="105"/>
              </a:spcBef>
            </a:pPr>
            <a:r>
              <a:rPr dirty="0"/>
              <a:t>GUIDING</a:t>
            </a:r>
            <a:r>
              <a:rPr dirty="0" spc="-10"/>
              <a:t> </a:t>
            </a:r>
            <a:r>
              <a:rPr dirty="0"/>
              <a:t>PRINCIPLES</a:t>
            </a:r>
            <a:r>
              <a:rPr dirty="0" spc="-2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 spc="-10"/>
              <a:t>EB-</a:t>
            </a:r>
            <a:r>
              <a:rPr dirty="0"/>
              <a:t>5</a:t>
            </a:r>
            <a:r>
              <a:rPr dirty="0" spc="-10"/>
              <a:t> PROCESSING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1347" y="1128699"/>
            <a:ext cx="8198484" cy="322834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400" spc="-10" b="1">
                <a:latin typeface="Source Sans Pro"/>
                <a:cs typeface="Source Sans Pro"/>
              </a:rPr>
              <a:t>Consistency</a:t>
            </a:r>
            <a:endParaRPr sz="2400">
              <a:latin typeface="Source Sans Pro"/>
              <a:cs typeface="Source Sans Pro"/>
            </a:endParaRPr>
          </a:p>
          <a:p>
            <a:pPr marL="354965" marR="136525" indent="-3429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spc="-10">
                <a:latin typeface="Source Sans Pro"/>
                <a:cs typeface="Source Sans Pro"/>
              </a:rPr>
              <a:t>EB-</a:t>
            </a:r>
            <a:r>
              <a:rPr dirty="0" sz="2000">
                <a:latin typeface="Source Sans Pro"/>
                <a:cs typeface="Source Sans Pro"/>
              </a:rPr>
              <a:t>5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petitions,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applications</a:t>
            </a:r>
            <a:r>
              <a:rPr dirty="0" sz="2000" spc="-5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and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appeals</a:t>
            </a:r>
            <a:r>
              <a:rPr dirty="0" sz="2000" spc="-6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should</a:t>
            </a:r>
            <a:r>
              <a:rPr dirty="0" sz="2000" spc="-4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be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adjudicated</a:t>
            </a:r>
            <a:r>
              <a:rPr dirty="0" sz="2000" spc="-4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based</a:t>
            </a:r>
            <a:r>
              <a:rPr dirty="0" sz="2000" spc="-45">
                <a:latin typeface="Source Sans Pro"/>
                <a:cs typeface="Source Sans Pro"/>
              </a:rPr>
              <a:t> </a:t>
            </a:r>
            <a:r>
              <a:rPr dirty="0" sz="2000" spc="-25">
                <a:latin typeface="Source Sans Pro"/>
                <a:cs typeface="Source Sans Pro"/>
              </a:rPr>
              <a:t>on </a:t>
            </a:r>
            <a:r>
              <a:rPr dirty="0" sz="2000">
                <a:latin typeface="Source Sans Pro"/>
                <a:cs typeface="Source Sans Pro"/>
              </a:rPr>
              <a:t>reasonable</a:t>
            </a:r>
            <a:r>
              <a:rPr dirty="0" sz="2000" spc="-6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application</a:t>
            </a:r>
            <a:r>
              <a:rPr dirty="0" sz="2000" spc="-6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of</a:t>
            </a:r>
            <a:r>
              <a:rPr dirty="0" sz="2000" spc="-30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laws,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regulations,</a:t>
            </a:r>
            <a:r>
              <a:rPr dirty="0" sz="2000" spc="-35">
                <a:latin typeface="Source Sans Pro"/>
                <a:cs typeface="Source Sans Pro"/>
              </a:rPr>
              <a:t> </a:t>
            </a:r>
            <a:r>
              <a:rPr dirty="0" sz="2000">
                <a:latin typeface="Source Sans Pro"/>
                <a:cs typeface="Source Sans Pro"/>
              </a:rPr>
              <a:t>and</a:t>
            </a:r>
            <a:r>
              <a:rPr dirty="0" sz="2000" spc="-20">
                <a:latin typeface="Source Sans Pro"/>
                <a:cs typeface="Source Sans Pro"/>
              </a:rPr>
              <a:t> </a:t>
            </a:r>
            <a:r>
              <a:rPr dirty="0" sz="2000" spc="-10">
                <a:latin typeface="Source Sans Pro"/>
                <a:cs typeface="Source Sans Pro"/>
              </a:rPr>
              <a:t>policies.</a:t>
            </a:r>
            <a:endParaRPr sz="20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15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dirty="0" sz="2400" spc="-10" b="1">
                <a:latin typeface="Source Sans Pro"/>
                <a:cs typeface="Source Sans Pro"/>
              </a:rPr>
              <a:t>Appearances</a:t>
            </a:r>
            <a:endParaRPr sz="2400">
              <a:latin typeface="Source Sans Pro"/>
              <a:cs typeface="Source Sans Pro"/>
            </a:endParaRPr>
          </a:p>
          <a:p>
            <a:pPr marL="355600" marR="5080" indent="-3429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800">
                <a:latin typeface="Source Sans Pro"/>
                <a:cs typeface="Source Sans Pro"/>
              </a:rPr>
              <a:t>Employees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and</a:t>
            </a:r>
            <a:r>
              <a:rPr dirty="0" sz="1800" spc="-15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contractors</a:t>
            </a:r>
            <a:r>
              <a:rPr dirty="0" sz="1800" spc="-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must</a:t>
            </a:r>
            <a:r>
              <a:rPr dirty="0" sz="1800" spc="-3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act</a:t>
            </a:r>
            <a:r>
              <a:rPr dirty="0" sz="1800" spc="-1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impartially</a:t>
            </a:r>
            <a:r>
              <a:rPr dirty="0" sz="1800" spc="-3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and</a:t>
            </a:r>
            <a:r>
              <a:rPr dirty="0" sz="1800" spc="-1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avoid</a:t>
            </a:r>
            <a:r>
              <a:rPr dirty="0" sz="1800" spc="-2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even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the</a:t>
            </a:r>
            <a:r>
              <a:rPr dirty="0" sz="1800" spc="-30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appearance</a:t>
            </a:r>
            <a:r>
              <a:rPr dirty="0" sz="1800" spc="-5">
                <a:latin typeface="Source Sans Pro"/>
                <a:cs typeface="Source Sans Pro"/>
              </a:rPr>
              <a:t> </a:t>
            </a:r>
            <a:r>
              <a:rPr dirty="0" sz="1800" spc="-25">
                <a:latin typeface="Source Sans Pro"/>
                <a:cs typeface="Source Sans Pro"/>
              </a:rPr>
              <a:t>of </a:t>
            </a:r>
            <a:r>
              <a:rPr dirty="0" sz="1800">
                <a:latin typeface="Source Sans Pro"/>
                <a:cs typeface="Source Sans Pro"/>
              </a:rPr>
              <a:t>impropriety</a:t>
            </a:r>
            <a:r>
              <a:rPr dirty="0" sz="1800" spc="-4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in</a:t>
            </a:r>
            <a:r>
              <a:rPr dirty="0" sz="1800" spc="-3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order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to</a:t>
            </a:r>
            <a:r>
              <a:rPr dirty="0" sz="1800" spc="-3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ensure</a:t>
            </a:r>
            <a:r>
              <a:rPr dirty="0" sz="1800" spc="-5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the</a:t>
            </a:r>
            <a:r>
              <a:rPr dirty="0" sz="1800" spc="-4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integrity</a:t>
            </a:r>
            <a:r>
              <a:rPr dirty="0" sz="1800" spc="-5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of</a:t>
            </a:r>
            <a:r>
              <a:rPr dirty="0" sz="1800" spc="-1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our</a:t>
            </a:r>
            <a:r>
              <a:rPr dirty="0" sz="1800" spc="-45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nation’s</a:t>
            </a:r>
            <a:r>
              <a:rPr dirty="0" sz="1800" spc="-2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immigration</a:t>
            </a:r>
            <a:r>
              <a:rPr dirty="0" sz="1800" spc="-40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laws.</a:t>
            </a:r>
            <a:endParaRPr sz="1800">
              <a:latin typeface="Source Sans Pro"/>
              <a:cs typeface="Source Sans Pro"/>
            </a:endParaRPr>
          </a:p>
          <a:p>
            <a:pPr marL="355600" marR="17653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800">
                <a:latin typeface="Source Sans Pro"/>
                <a:cs typeface="Source Sans Pro"/>
              </a:rPr>
              <a:t>DHS</a:t>
            </a:r>
            <a:r>
              <a:rPr dirty="0" sz="1800" spc="-3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employees</a:t>
            </a:r>
            <a:r>
              <a:rPr dirty="0" sz="1800" spc="-2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or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contractors</a:t>
            </a:r>
            <a:r>
              <a:rPr dirty="0" sz="1800" spc="-2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could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potentially</a:t>
            </a:r>
            <a:r>
              <a:rPr dirty="0" sz="1800" spc="-1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violate</a:t>
            </a:r>
            <a:r>
              <a:rPr dirty="0" sz="1800" spc="-5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the</a:t>
            </a:r>
            <a:r>
              <a:rPr dirty="0" sz="1800" spc="-4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prohibition</a:t>
            </a:r>
            <a:r>
              <a:rPr dirty="0" sz="1800" spc="-45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against </a:t>
            </a:r>
            <a:r>
              <a:rPr dirty="0" sz="1800">
                <a:latin typeface="Source Sans Pro"/>
                <a:cs typeface="Source Sans Pro"/>
              </a:rPr>
              <a:t>preferential</a:t>
            </a:r>
            <a:r>
              <a:rPr dirty="0" sz="1800" spc="-5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treatment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or</a:t>
            </a:r>
            <a:r>
              <a:rPr dirty="0" sz="1800" spc="-1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create</a:t>
            </a:r>
            <a:r>
              <a:rPr dirty="0" sz="1800" spc="-3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an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 spc="-10">
                <a:latin typeface="Source Sans Pro"/>
                <a:cs typeface="Source Sans Pro"/>
              </a:rPr>
              <a:t>appearance</a:t>
            </a:r>
            <a:r>
              <a:rPr dirty="0" sz="1800" spc="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of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the</a:t>
            </a:r>
            <a:r>
              <a:rPr dirty="0" sz="1800" spc="-4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same</a:t>
            </a:r>
            <a:r>
              <a:rPr dirty="0" sz="1800" spc="-30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in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a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number</a:t>
            </a:r>
            <a:r>
              <a:rPr dirty="0" sz="1800" spc="-25">
                <a:latin typeface="Source Sans Pro"/>
                <a:cs typeface="Source Sans Pro"/>
              </a:rPr>
              <a:t> </a:t>
            </a:r>
            <a:r>
              <a:rPr dirty="0" sz="1800">
                <a:latin typeface="Source Sans Pro"/>
                <a:cs typeface="Source Sans Pro"/>
              </a:rPr>
              <a:t>of</a:t>
            </a:r>
            <a:r>
              <a:rPr dirty="0" sz="1800" spc="-10">
                <a:latin typeface="Source Sans Pro"/>
                <a:cs typeface="Source Sans Pro"/>
              </a:rPr>
              <a:t> ways</a:t>
            </a:r>
            <a:r>
              <a:rPr dirty="0" sz="1800" spc="-10">
                <a:solidFill>
                  <a:srgbClr val="0000CC"/>
                </a:solidFill>
                <a:latin typeface="Source Sans Pro"/>
                <a:cs typeface="Source Sans Pro"/>
              </a:rPr>
              <a:t>.</a:t>
            </a:r>
            <a:endParaRPr sz="1800">
              <a:latin typeface="Source Sans Pro"/>
              <a:cs typeface="Source Sans Pro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ts val="1150"/>
              </a:lnSpc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3655">
              <a:lnSpc>
                <a:spcPct val="100000"/>
              </a:lnSpc>
              <a:spcBef>
                <a:spcPts val="105"/>
              </a:spcBef>
            </a:pPr>
            <a:r>
              <a:rPr dirty="0"/>
              <a:t>GUIDING</a:t>
            </a:r>
            <a:r>
              <a:rPr dirty="0" spc="-10"/>
              <a:t> </a:t>
            </a:r>
            <a:r>
              <a:rPr dirty="0"/>
              <a:t>PRINCIPLES</a:t>
            </a:r>
            <a:r>
              <a:rPr dirty="0" spc="-2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 spc="-10"/>
              <a:t>EB-</a:t>
            </a:r>
            <a:r>
              <a:rPr dirty="0"/>
              <a:t>5</a:t>
            </a:r>
            <a:r>
              <a:rPr dirty="0" spc="-10"/>
              <a:t> PROCESSING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USCIS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USCIS</dc:creator>
  <dc:title>PowerPoint Presentation</dc:title>
  <dcterms:created xsi:type="dcterms:W3CDTF">2023-11-14T21:39:56Z</dcterms:created>
  <dcterms:modified xsi:type="dcterms:W3CDTF">2023-11-14T21:39:56Z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0x01010067DC34226551CE4DB4239A731F5F872E</vt:lpwstr>
  </property>
  <property fmtid="{D5CDD505-2E9C-101B-9397-08002B2CF9AE}" pid="3" name="Created">
    <vt:filetime>2023-08-22T00:00:00Z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2023-11-14T00:00:00Z</vt:filetime>
  </property>
  <property fmtid="{D5CDD505-2E9C-101B-9397-08002B2CF9AE}" pid="6" name="Producer">
    <vt:lpwstr>Adobe PDF Library 23.1.175</vt:lpwstr>
  </property>
</Properties>
</file>