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707" r:id="rId5"/>
    <p:sldMasterId id="2147483717" r:id="rId6"/>
  </p:sldMasterIdLst>
  <p:notesMasterIdLst>
    <p:notesMasterId r:id="rId41"/>
  </p:notesMasterIdLst>
  <p:handoutMasterIdLst>
    <p:handoutMasterId r:id="rId42"/>
  </p:handoutMasterIdLst>
  <p:sldIdLst>
    <p:sldId id="897" r:id="rId7"/>
    <p:sldId id="258" r:id="rId8"/>
    <p:sldId id="476" r:id="rId9"/>
    <p:sldId id="893" r:id="rId10"/>
    <p:sldId id="366" r:id="rId11"/>
    <p:sldId id="882" r:id="rId12"/>
    <p:sldId id="862" r:id="rId13"/>
    <p:sldId id="887" r:id="rId14"/>
    <p:sldId id="296" r:id="rId15"/>
    <p:sldId id="865" r:id="rId16"/>
    <p:sldId id="866" r:id="rId17"/>
    <p:sldId id="867" r:id="rId18"/>
    <p:sldId id="868" r:id="rId19"/>
    <p:sldId id="870" r:id="rId20"/>
    <p:sldId id="884" r:id="rId21"/>
    <p:sldId id="888" r:id="rId22"/>
    <p:sldId id="872" r:id="rId23"/>
    <p:sldId id="873" r:id="rId24"/>
    <p:sldId id="880" r:id="rId25"/>
    <p:sldId id="892" r:id="rId26"/>
    <p:sldId id="890" r:id="rId27"/>
    <p:sldId id="875" r:id="rId28"/>
    <p:sldId id="874" r:id="rId29"/>
    <p:sldId id="900" r:id="rId30"/>
    <p:sldId id="876" r:id="rId31"/>
    <p:sldId id="899" r:id="rId32"/>
    <p:sldId id="445" r:id="rId33"/>
    <p:sldId id="889" r:id="rId34"/>
    <p:sldId id="881" r:id="rId35"/>
    <p:sldId id="376" r:id="rId36"/>
    <p:sldId id="352" r:id="rId37"/>
    <p:sldId id="259" r:id="rId38"/>
    <p:sldId id="257" r:id="rId39"/>
    <p:sldId id="895" r:id="rId40"/>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1BE702-A343-4D8A-A119-10368A4DCA47}" name="Jessica Leal, DHS/USCIS/OP&amp;S/BFWD" initials="JL" userId="Jessica Leal, DHS/USCIS/OP&amp;S/BFWD" providerId="None"/>
  <p188:author id="{3D0BF707-0B5F-F7E3-2948-492BB62F68B9}" name="Moore, Kheila L" initials="MKL" userId="S::kheila.l.moore@uscis.dhs.gov::bb66eb75-317b-45b5-afef-318da9256a76" providerId="AD"/>
  <p188:author id="{9A354910-C093-6325-9988-1791D57BA970}" name="Turner, Ebony N" initials="TN" userId="S::ebony.n.turner2@uscis.dhs.gov::81844665-96fe-4f21-961d-bb023e1e8ba9" providerId="AD"/>
  <p188:author id="{D339B527-3EBA-E30F-E9EA-A57F7FD090B0}" name="Turner, Ebony N" initials="TEN" userId="S::Ebony.N.Turner2@uscis.dhs.gov::81844665-96fe-4f21-961d-bb023e1e8ba9" providerId="AD"/>
  <p188:author id="{5B65AB3C-A59F-24A2-6CE6-5CAB7FA3B575}" name="Teel, JeNeil C" initials="TJC" userId="S::jeneil.c.teel@uscis.dhs.gov::77616ca2-18b8-4537-8b1f-611435165d79" providerId="AD"/>
  <p188:author id="{7989BB69-D1BD-2E9B-1E9B-9839FEB4BF05}" name="OCC - Cox, Robert" initials="OCC-RHC" userId="OCC - Cox, Robert" providerId="None"/>
  <p188:author id="{3255A0A2-7E9E-403A-E892-D1DD5E857961}" name="Hughes, Evan M" initials="HEM" userId="S::Evan.M.Hughes@uscis.dhs.gov::f455fe36-db58-40a3-b77f-1a8d423e1099" providerId="AD"/>
  <p188:author id="{181FF4A2-BBF8-9565-8FB3-6B6862A26314}" name="Collins, Richard A (Ricky)" initials="CRA(" userId="S::Richard.A.Collins@uscis.dhs.gov::b02c9e77-2aa5-4dbe-bcec-69928a390db8" providerId="AD"/>
  <p188:author id="{8CECDFA8-6230-849C-83B1-A25D01B47C38}" name="Collins, Richard A (Ricky)" initials="C(" userId="S::richard.a.collins@uscis.dhs.gov::b02c9e77-2aa5-4dbe-bcec-69928a390db8" providerId="AD"/>
  <p188:author id="{F18E57C4-69BE-61B5-8F1A-651622C0F279}" name="Abiose, Adijatu C" initials="AAC" userId="S::Adijatu.C.Abiose@uscis.dhs.gov::6af52d80-1dfd-4404-bc49-6cf4ef95565b" providerId="AD"/>
  <p188:author id="{E45766D8-9BCD-5DB9-477F-24D03CFFBC00}" name="Hyams, Emilie R" initials="HR" userId="S::emilie.r.hyams@uscis.dhs.gov::30520d4a-c15b-40f9-87ae-4b34c3a4829f" providerId="AD"/>
  <p188:author id="{C15CA4DB-FE5C-A215-6060-548D4A8E8F5C}" name="Evans, Janna M" initials="EM" userId="S::janna.m.evans@uscis.dhs.gov::0d10e55b-db30-4da8-946f-a9d48510c5d9" providerId="AD"/>
  <p188:author id="{D0F520F9-FC43-EF3B-BF3E-FCC900C192DD}" name="Evans, Janna M" initials="EJM" userId="S::Janna.M.Evans@uscis.dhs.gov::0d10e55b-db30-4da8-946f-a9d48510c5d9" providerId="AD"/>
  <p188:author id="{EBC7FAFB-53AD-A263-FAA3-648A23C75B55}" name="Christian, Bryan P" initials="CBP" userId="S::Bryan.P.Christian@uscis.dhs.gov::10bffc2d-5ae6-402b-8a15-0ceba4a514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tley, Deangelo" initials="MD" lastIdx="3" clrIdx="0"/>
  <p:cmAuthor id="2" name="Munoz-Acevedo, Carlos" initials="MC" lastIdx="5" clrIdx="1">
    <p:extLst>
      <p:ext uri="{19B8F6BF-5375-455C-9EA6-DF929625EA0E}">
        <p15:presenceInfo xmlns:p15="http://schemas.microsoft.com/office/powerpoint/2012/main" userId="S-1-5-21-1786697361-2243250335-1116995001-2025116" providerId="AD"/>
      </p:ext>
    </p:extLst>
  </p:cmAuthor>
  <p:cmAuthor id="3" name="Teel, JeNeil C" initials="TJC" lastIdx="19" clrIdx="2">
    <p:extLst>
      <p:ext uri="{19B8F6BF-5375-455C-9EA6-DF929625EA0E}">
        <p15:presenceInfo xmlns:p15="http://schemas.microsoft.com/office/powerpoint/2012/main" userId="S-1-5-21-1786697361-2243250335-1116995001-2232483" providerId="AD"/>
      </p:ext>
    </p:extLst>
  </p:cmAuthor>
  <p:cmAuthor id="4" name="McGuire, Kathleen N" initials="MKN" lastIdx="3" clrIdx="3">
    <p:extLst>
      <p:ext uri="{19B8F6BF-5375-455C-9EA6-DF929625EA0E}">
        <p15:presenceInfo xmlns:p15="http://schemas.microsoft.com/office/powerpoint/2012/main" userId="S-1-5-21-1786697361-2243250335-1116995001-283595" providerId="AD"/>
      </p:ext>
    </p:extLst>
  </p:cmAuthor>
  <p:cmAuthor id="5" name="Jessica Leal OP&amp;S BFWD" initials="JL" lastIdx="2" clrIdx="4"/>
  <p:cmAuthor id="6" name="Collins, Richard A" initials="CRA" lastIdx="8" clrIdx="5">
    <p:extLst>
      <p:ext uri="{19B8F6BF-5375-455C-9EA6-DF929625EA0E}">
        <p15:presenceInfo xmlns:p15="http://schemas.microsoft.com/office/powerpoint/2012/main" userId="S-1-5-21-1786697361-2243250335-1116995001-1997626" providerId="AD"/>
      </p:ext>
    </p:extLst>
  </p:cmAuthor>
  <p:cmAuthor id="7" name="Lin, Peggy P" initials="LPP" lastIdx="2" clrIdx="6">
    <p:extLst>
      <p:ext uri="{19B8F6BF-5375-455C-9EA6-DF929625EA0E}">
        <p15:presenceInfo xmlns:p15="http://schemas.microsoft.com/office/powerpoint/2012/main" userId="S-1-5-21-1786697361-2243250335-1116995001-18415" providerId="AD"/>
      </p:ext>
    </p:extLst>
  </p:cmAuthor>
  <p:cmAuthor id="8" name="Cox, Robert H" initials="CRH" lastIdx="6" clrIdx="7">
    <p:extLst>
      <p:ext uri="{19B8F6BF-5375-455C-9EA6-DF929625EA0E}">
        <p15:presenceInfo xmlns:p15="http://schemas.microsoft.com/office/powerpoint/2012/main" userId="S-1-5-21-1786697361-2243250335-1116995001-477810" providerId="AD"/>
      </p:ext>
    </p:extLst>
  </p:cmAuthor>
  <p:cmAuthor id="9" name="Abiose, Adijatu C" initials="AC" lastIdx="1" clrIdx="8">
    <p:extLst>
      <p:ext uri="{19B8F6BF-5375-455C-9EA6-DF929625EA0E}">
        <p15:presenceInfo xmlns:p15="http://schemas.microsoft.com/office/powerpoint/2012/main" userId="S-1-5-21-1786697361-2243250335-1116995001-6392" providerId="AD"/>
      </p:ext>
    </p:extLst>
  </p:cmAuthor>
  <p:cmAuthor id="10" name="Turner, Ebony N" initials="TEN" lastIdx="77" clrIdx="9">
    <p:extLst>
      <p:ext uri="{19B8F6BF-5375-455C-9EA6-DF929625EA0E}">
        <p15:presenceInfo xmlns:p15="http://schemas.microsoft.com/office/powerpoint/2012/main" userId="S-1-5-21-1786697361-2243250335-1116995001-2030919" providerId="AD"/>
      </p:ext>
    </p:extLst>
  </p:cmAuthor>
  <p:cmAuthor id="11" name="Collins, Richard A" initials="CRA [2]" lastIdx="46" clrIdx="10">
    <p:extLst>
      <p:ext uri="{19B8F6BF-5375-455C-9EA6-DF929625EA0E}">
        <p15:presenceInfo xmlns:p15="http://schemas.microsoft.com/office/powerpoint/2012/main" userId="S::Richard.A.Collins@uscis.dhs.gov::b02c9e77-2aa5-4dbe-bcec-69928a390db8" providerId="AD"/>
      </p:ext>
    </p:extLst>
  </p:cmAuthor>
  <p:cmAuthor id="12" name="Bump, Micah N" initials="BMN" lastIdx="2" clrIdx="11">
    <p:extLst>
      <p:ext uri="{19B8F6BF-5375-455C-9EA6-DF929625EA0E}">
        <p15:presenceInfo xmlns:p15="http://schemas.microsoft.com/office/powerpoint/2012/main" userId="S::micah.n.bump@uscis.dhs.gov::e0a088a1-9f6b-4c99-9fcb-bd29b634bd1a" providerId="AD"/>
      </p:ext>
    </p:extLst>
  </p:cmAuthor>
  <p:cmAuthor id="13" name="Stewart, Leah M" initials="SLM" lastIdx="12" clrIdx="12">
    <p:extLst>
      <p:ext uri="{19B8F6BF-5375-455C-9EA6-DF929625EA0E}">
        <p15:presenceInfo xmlns:p15="http://schemas.microsoft.com/office/powerpoint/2012/main" userId="S::leah.m.stewart@uscis.dhs.gov::22641899-0582-4254-88bd-315941ca573e" providerId="AD"/>
      </p:ext>
    </p:extLst>
  </p:cmAuthor>
  <p:cmAuthor id="14" name="Evans, Janna M" initials="EJM" lastIdx="3" clrIdx="13">
    <p:extLst>
      <p:ext uri="{19B8F6BF-5375-455C-9EA6-DF929625EA0E}">
        <p15:presenceInfo xmlns:p15="http://schemas.microsoft.com/office/powerpoint/2012/main" userId="S::Janna.M.Evans@uscis.dhs.gov::0d10e55b-db30-4da8-946f-a9d48510c5d9" providerId="AD"/>
      </p:ext>
    </p:extLst>
  </p:cmAuthor>
  <p:cmAuthor id="15" name="Jessica Leal DHS USCIS OP&amp;S BFWD" initials="JL" lastIdx="1" clrIdx="14">
    <p:extLst>
      <p:ext uri="{19B8F6BF-5375-455C-9EA6-DF929625EA0E}">
        <p15:presenceInfo xmlns:p15="http://schemas.microsoft.com/office/powerpoint/2012/main" userId="Jessica Leal DHS USCIS OP&amp;S BFWD" providerId="None"/>
      </p:ext>
    </p:extLst>
  </p:cmAuthor>
  <p:cmAuthor id="16" name="Lin, Peggy P" initials="LPP [2]" lastIdx="6" clrIdx="15">
    <p:extLst>
      <p:ext uri="{19B8F6BF-5375-455C-9EA6-DF929625EA0E}">
        <p15:presenceInfo xmlns:p15="http://schemas.microsoft.com/office/powerpoint/2012/main" userId="S::Peggy.P.Lin@uscis.dhs.gov::79c862f9-fdd8-4cdd-bc26-d68509f99b12" providerId="AD"/>
      </p:ext>
    </p:extLst>
  </p:cmAuthor>
  <p:cmAuthor id="17" name="William" initials="W" lastIdx="1" clrIdx="16">
    <p:extLst>
      <p:ext uri="{19B8F6BF-5375-455C-9EA6-DF929625EA0E}">
        <p15:presenceInfo xmlns:p15="http://schemas.microsoft.com/office/powerpoint/2012/main" userId="S::william.c.eckler@uscis.dhs.gov::25e7a91b-d11f-4217-ac7a-2840fc136992" providerId="AD"/>
      </p:ext>
    </p:extLst>
  </p:cmAuthor>
  <p:cmAuthor id="18" name="Nakajima, Simon T" initials="NST" lastIdx="2" clrIdx="17">
    <p:extLst>
      <p:ext uri="{19B8F6BF-5375-455C-9EA6-DF929625EA0E}">
        <p15:presenceInfo xmlns:p15="http://schemas.microsoft.com/office/powerpoint/2012/main" userId="S::Simon.T.Nakajima@uscis.dhs.gov::10b8a631-7e3a-46da-82a4-efdd5e1dea66" providerId="AD"/>
      </p:ext>
    </p:extLst>
  </p:cmAuthor>
  <p:cmAuthor id="19" name="Robert Cox" initials="RHC" lastIdx="5" clrIdx="18">
    <p:extLst>
      <p:ext uri="{19B8F6BF-5375-455C-9EA6-DF929625EA0E}">
        <p15:presenceInfo xmlns:p15="http://schemas.microsoft.com/office/powerpoint/2012/main" userId="Robert Cox" providerId="None"/>
      </p:ext>
    </p:extLst>
  </p:cmAuthor>
  <p:cmAuthor id="20" name="Quimby, Amy B" initials="QAB" lastIdx="3" clrIdx="19">
    <p:extLst>
      <p:ext uri="{19B8F6BF-5375-455C-9EA6-DF929625EA0E}">
        <p15:presenceInfo xmlns:p15="http://schemas.microsoft.com/office/powerpoint/2012/main" userId="S::amy.b.quimby@uscis.dhs.gov::7664dd27-2ccc-4e4d-98d1-4173495c85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00FF"/>
    <a:srgbClr val="006699"/>
    <a:srgbClr val="FF3333"/>
    <a:srgbClr val="CC3333"/>
    <a:srgbClr val="505050"/>
    <a:srgbClr val="999999"/>
    <a:srgbClr val="33990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48B202-61EF-45E7-84EC-3E4475E80BE9}" v="2" dt="2023-03-06T15:45:50.492"/>
    <p1510:client id="{9624B0FC-CBF7-4DEC-A2C9-7B78647C8A02}" v="360" dt="2023-03-06T15:30:29.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385" autoAdjust="0"/>
  </p:normalViewPr>
  <p:slideViewPr>
    <p:cSldViewPr snapToGrid="0">
      <p:cViewPr varScale="1">
        <p:scale>
          <a:sx n="148" d="100"/>
          <a:sy n="148" d="100"/>
        </p:scale>
        <p:origin x="132" y="120"/>
      </p:cViewPr>
      <p:guideLst>
        <p:guide orient="horz" pos="162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notesViewPr>
    <p:cSldViewPr snapToGrid="0">
      <p:cViewPr varScale="1">
        <p:scale>
          <a:sx n="48" d="100"/>
          <a:sy n="48" d="100"/>
        </p:scale>
        <p:origin x="1112" y="4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604F9D-9359-4942-A624-30FAB0CB3B5A}" type="datetimeFigureOut">
              <a:rPr lang="en-US" smtClean="0"/>
              <a:t>3/6/2023</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628409B-B6A7-4642-936B-7EF0809137D8}" type="slidenum">
              <a:rPr lang="en-US" smtClean="0"/>
              <a:t>‹#›</a:t>
            </a:fld>
            <a:endParaRPr lang="en-US" dirty="0"/>
          </a:p>
        </p:txBody>
      </p:sp>
    </p:spTree>
    <p:extLst>
      <p:ext uri="{BB962C8B-B14F-4D97-AF65-F5344CB8AC3E}">
        <p14:creationId xmlns:p14="http://schemas.microsoft.com/office/powerpoint/2010/main" val="3480688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9C95944-CCF7-4020-87C0-24A08E55C440}" type="datetimeFigureOut">
              <a:rPr lang="en-US" smtClean="0"/>
              <a:t>3/6/2023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406400" y="4560570"/>
            <a:ext cx="6502400" cy="4320540"/>
          </a:xfrm>
          <a:prstGeom prst="rect">
            <a:avLst/>
          </a:prstGeom>
        </p:spPr>
        <p:txBody>
          <a:bodyPr vert="horz" lIns="96661" tIns="48331" rIns="96661" bIns="48331" rtlCol="0"/>
          <a:lstStyle/>
          <a:p>
            <a:pPr lvl="0"/>
            <a:r>
              <a:rPr lang="en-US"/>
              <a:t>Click to edit Master text styles</a:t>
            </a:r>
          </a:p>
          <a:p>
            <a:pPr lvl="1"/>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658CFF1-88C1-4F05-9E8D-385B3BCF7A02}" type="slidenum">
              <a:rPr lang="en-US" smtClean="0"/>
              <a:t>‹#›</a:t>
            </a:fld>
            <a:endParaRPr lang="en-US" dirty="0"/>
          </a:p>
        </p:txBody>
      </p:sp>
    </p:spTree>
    <p:extLst>
      <p:ext uri="{BB962C8B-B14F-4D97-AF65-F5344CB8AC3E}">
        <p14:creationId xmlns:p14="http://schemas.microsoft.com/office/powerpoint/2010/main" val="3378397970"/>
      </p:ext>
    </p:extLst>
  </p:cSld>
  <p:clrMap bg1="lt1" tx1="dk1" bg2="lt2" tx2="dk2" accent1="accent1" accent2="accent2" accent3="accent3" accent4="accent4" accent5="accent5" accent6="accent6" hlink="hlink" folHlink="folHlink"/>
  <p:notesStyle>
    <a:lvl1pPr marL="0" algn="l" defTabSz="914400" rtl="0" eaLnBrk="1" latinLnBrk="0" hangingPunct="1">
      <a:defRPr sz="1300" kern="1200">
        <a:solidFill>
          <a:schemeClr val="tx1"/>
        </a:solidFill>
        <a:latin typeface="Source Sans Pro" panose="020B0503030403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media@uscis.dhs.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public.engagement@uscis.dhs.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C183D7F6-B498-43B3-948B-1728B52AA6E4}">
                <adec:decorative xmlns:adec="http://schemas.microsoft.com/office/drawing/2017/decorative" val="0"/>
              </a:ext>
            </a:extLst>
          </p:cNvPr>
          <p:cNvSpPr>
            <a:spLocks noGrp="1" noRot="1" noChangeAspect="1"/>
          </p:cNvSpPr>
          <p:nvPr>
            <p:ph type="sldImg"/>
          </p:nvPr>
        </p:nvSpPr>
        <p:spPr/>
      </p:sp>
      <p:sp>
        <p:nvSpPr>
          <p:cNvPr id="3" name="Notes Placeholder 2">
            <a:extLst>
              <a:ext uri="{C183D7F6-B498-43B3-948B-1728B52AA6E4}">
                <adec:decorative xmlns:adec="http://schemas.microsoft.com/office/drawing/2017/decorative" val="0"/>
              </a:ext>
            </a:extLst>
          </p:cNvPr>
          <p:cNvSpPr>
            <a:spLocks noGrp="1"/>
          </p:cNvSpPr>
          <p:nvPr>
            <p:ph type="body" idx="1"/>
          </p:nvPr>
        </p:nvSpPr>
        <p:spPr/>
        <p:txBody>
          <a:bodyPr/>
          <a:lstStyle/>
          <a:p>
            <a:pPr marL="342900" marR="0" lvl="0" indent="-342900">
              <a:spcBef>
                <a:spcPts val="0"/>
              </a:spcBef>
              <a:spcAft>
                <a:spcPts val="800"/>
              </a:spcAft>
              <a:buFont typeface="Symbol" panose="05050102010706020507" pitchFamily="18" charset="2"/>
              <a:buChar char=""/>
            </a:pPr>
            <a:r>
              <a:rPr lang="en-US" sz="1600" dirty="0">
                <a:solidFill>
                  <a:schemeClr val="tx1">
                    <a:lumMod val="75000"/>
                    <a:lumOff val="25000"/>
                  </a:schemeClr>
                </a:solidFill>
                <a:effectLst/>
                <a:ea typeface="Cambria" panose="02040503050406030204" pitchFamily="18" charset="0"/>
                <a:cs typeface="Times New Roman" panose="02020603050405020304" pitchFamily="18" charset="0"/>
              </a:rPr>
              <a:t>Good afternoon everyone.</a:t>
            </a:r>
          </a:p>
          <a:p>
            <a:pPr marL="342900" marR="0" lvl="0" indent="-342900">
              <a:spcBef>
                <a:spcPts val="0"/>
              </a:spcBef>
              <a:spcAft>
                <a:spcPts val="800"/>
              </a:spcAft>
              <a:buFont typeface="Symbol" panose="05050102010706020507" pitchFamily="18" charset="2"/>
              <a:buChar char=""/>
            </a:pPr>
            <a:r>
              <a:rPr lang="en-US" sz="1600" dirty="0">
                <a:solidFill>
                  <a:schemeClr val="tx1">
                    <a:lumMod val="75000"/>
                    <a:lumOff val="25000"/>
                  </a:schemeClr>
                </a:solidFill>
                <a:effectLst/>
                <a:ea typeface="Cambria" panose="02040503050406030204" pitchFamily="18" charset="0"/>
                <a:cs typeface="Times New Roman" panose="02020603050405020304" pitchFamily="18" charset="0"/>
              </a:rPr>
              <a:t>Welcome to the U.S. Citizenship and Immigration Services (USCIS) national engagement on the FY 2024 H-1B Electronic Registration Process. </a:t>
            </a:r>
          </a:p>
          <a:p>
            <a:pPr marL="342900" marR="0" lvl="0" indent="-342900">
              <a:spcBef>
                <a:spcPts val="0"/>
              </a:spcBef>
              <a:spcAft>
                <a:spcPts val="800"/>
              </a:spcAft>
              <a:buFont typeface="Symbol" panose="05050102010706020507" pitchFamily="18" charset="2"/>
              <a:buChar char=""/>
            </a:pPr>
            <a:r>
              <a:rPr lang="en-US" sz="1600" dirty="0">
                <a:solidFill>
                  <a:schemeClr val="tx1">
                    <a:lumMod val="75000"/>
                    <a:lumOff val="25000"/>
                  </a:schemeClr>
                </a:solidFill>
                <a:effectLst/>
                <a:ea typeface="Cambria" panose="02040503050406030204" pitchFamily="18" charset="0"/>
                <a:cs typeface="Times New Roman" panose="02020603050405020304" pitchFamily="18" charset="0"/>
              </a:rPr>
              <a:t>We have a detailed presentation lined up for you today, but before we get started, I would like to provide some quick administrative reminders. </a:t>
            </a:r>
          </a:p>
          <a:p>
            <a:pPr defTabSz="966612">
              <a:defRPr/>
            </a:pPr>
            <a:endParaRPr lang="en-US" sz="1600" b="1" dirty="0">
              <a:solidFill>
                <a:schemeClr val="tx1">
                  <a:lumMod val="75000"/>
                  <a:lumOff val="25000"/>
                </a:schemeClr>
              </a:solidFill>
              <a:ea typeface="Cambria" panose="02040503050406030204" pitchFamily="18" charset="0"/>
            </a:endParaRPr>
          </a:p>
          <a:p>
            <a:pPr defTabSz="966612">
              <a:defRPr/>
            </a:pPr>
            <a:r>
              <a:rPr lang="en-US" sz="1600" b="1" dirty="0">
                <a:solidFill>
                  <a:schemeClr val="tx1">
                    <a:lumMod val="75000"/>
                    <a:lumOff val="25000"/>
                  </a:schemeClr>
                </a:solidFill>
                <a:ea typeface="Cambria" panose="02040503050406030204" pitchFamily="18" charset="0"/>
              </a:rPr>
              <a:t>NEXT SLIDE</a:t>
            </a:r>
          </a:p>
          <a:p>
            <a:pPr defTabSz="966612">
              <a:defRPr/>
            </a:pPr>
            <a:endParaRPr lang="en-US" sz="1600" dirty="0">
              <a:solidFill>
                <a:schemeClr val="tx1">
                  <a:lumMod val="75000"/>
                  <a:lumOff val="25000"/>
                </a:schemeClr>
              </a:solidFill>
              <a:ea typeface="Cambria" panose="02040503050406030204" pitchFamily="18" charset="0"/>
            </a:endParaRPr>
          </a:p>
          <a:p>
            <a:pPr defTabSz="966612">
              <a:defRPr/>
            </a:pPr>
            <a:r>
              <a:rPr lang="en-US" sz="1600" b="1" dirty="0">
                <a:solidFill>
                  <a:schemeClr val="tx1">
                    <a:lumMod val="75000"/>
                    <a:lumOff val="25000"/>
                  </a:schemeClr>
                </a:solidFill>
                <a:ea typeface="Cambria" panose="02040503050406030204" pitchFamily="18" charset="0"/>
              </a:rPr>
              <a:t>**USCIS owns the images</a:t>
            </a:r>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10"/>
          </p:nvPr>
        </p:nvSpPr>
        <p:spPr/>
        <p:txBody>
          <a:bodyPr/>
          <a:lstStyle/>
          <a:p>
            <a:fld id="{7658CFF1-88C1-4F05-9E8D-385B3BCF7A02}" type="slidenum">
              <a:rPr lang="en-US" smtClean="0"/>
              <a:t>1</a:t>
            </a:fld>
            <a:endParaRPr lang="en-US" dirty="0"/>
          </a:p>
        </p:txBody>
      </p:sp>
    </p:spTree>
    <p:extLst>
      <p:ext uri="{BB962C8B-B14F-4D97-AF65-F5344CB8AC3E}">
        <p14:creationId xmlns:p14="http://schemas.microsoft.com/office/powerpoint/2010/main" val="2927688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rPr>
              <a:t>The information you see here is the H-1B Registration Overview page. Please take the time to read it carefully before continuing. This page includes important information about </a:t>
            </a:r>
            <a:r>
              <a:rPr lang="en-US" sz="1600" b="0" i="0" dirty="0">
                <a:solidFill>
                  <a:schemeClr val="tx1">
                    <a:lumMod val="75000"/>
                    <a:lumOff val="25000"/>
                  </a:schemeClr>
                </a:solidFill>
                <a:effectLst/>
              </a:rPr>
              <a:t>U.S. employers or agents (a/k/a prospective petitioners) who wish to obtain H-1B nonimmigrant classification on behalf of an individual subject to the H-1B numerical allocations.</a:t>
            </a:r>
          </a:p>
          <a:p>
            <a:endParaRPr lang="en-US" sz="1600" b="0" i="0" dirty="0">
              <a:solidFill>
                <a:schemeClr val="tx1">
                  <a:lumMod val="75000"/>
                  <a:lumOff val="25000"/>
                </a:schemeClr>
              </a:solidFill>
              <a:effectLst/>
            </a:endParaRPr>
          </a:p>
          <a:p>
            <a:r>
              <a:rPr lang="en-US" sz="1600" b="0" i="0" dirty="0">
                <a:solidFill>
                  <a:schemeClr val="tx1">
                    <a:lumMod val="75000"/>
                    <a:lumOff val="25000"/>
                  </a:schemeClr>
                </a:solidFill>
                <a:effectLst/>
              </a:rPr>
              <a:t>It also provides information about eligibility, duplicate entries – which we will talk about a few slides from now –the $10 per registration fee, as well as our refund policy.  </a:t>
            </a:r>
          </a:p>
          <a:p>
            <a:endParaRPr lang="en-US" sz="1600" b="0" i="0" dirty="0">
              <a:solidFill>
                <a:schemeClr val="tx1">
                  <a:lumMod val="75000"/>
                  <a:lumOff val="25000"/>
                </a:schemeClr>
              </a:solidFill>
              <a:effectLst/>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10</a:t>
            </a:fld>
            <a:endParaRPr lang="en-US" dirty="0"/>
          </a:p>
        </p:txBody>
      </p:sp>
    </p:spTree>
    <p:extLst>
      <p:ext uri="{BB962C8B-B14F-4D97-AF65-F5344CB8AC3E}">
        <p14:creationId xmlns:p14="http://schemas.microsoft.com/office/powerpoint/2010/main" val="2513873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rPr>
              <a:t>One of the great benefits of using the USCIS online account is that the system automatically saves your responses. </a:t>
            </a:r>
            <a:r>
              <a:rPr lang="en-US" sz="1600" strike="noStrike" baseline="0" dirty="0">
                <a:solidFill>
                  <a:schemeClr val="tx1">
                    <a:lumMod val="75000"/>
                    <a:lumOff val="25000"/>
                  </a:schemeClr>
                </a:solidFill>
              </a:rPr>
              <a:t>Your </a:t>
            </a:r>
            <a:r>
              <a:rPr lang="en-US" sz="1600" dirty="0">
                <a:solidFill>
                  <a:schemeClr val="tx1">
                    <a:lumMod val="75000"/>
                    <a:lumOff val="25000"/>
                  </a:schemeClr>
                </a:solidFill>
              </a:rPr>
              <a:t>work is saved each time you click “next.” Also, you do not have to complete everything in one sitting. You can sign out</a:t>
            </a:r>
            <a:r>
              <a:rPr lang="en-US" sz="1600" strike="noStrike" baseline="0" dirty="0">
                <a:solidFill>
                  <a:schemeClr val="tx1">
                    <a:lumMod val="75000"/>
                    <a:lumOff val="25000"/>
                  </a:schemeClr>
                </a:solidFill>
              </a:rPr>
              <a:t>,</a:t>
            </a:r>
            <a:r>
              <a:rPr lang="en-US" sz="1600" dirty="0">
                <a:solidFill>
                  <a:schemeClr val="tx1">
                    <a:lumMod val="75000"/>
                    <a:lumOff val="25000"/>
                  </a:schemeClr>
                </a:solidFill>
              </a:rPr>
              <a:t> and sign back in to resume working.  Just remember that you MUST SUBMIT your registrations before noon on March 17, 2023. </a:t>
            </a:r>
          </a:p>
          <a:p>
            <a:endParaRPr lang="en-US" sz="1600" dirty="0">
              <a:solidFill>
                <a:schemeClr val="tx1">
                  <a:lumMod val="75000"/>
                  <a:lumOff val="25000"/>
                </a:schemeClr>
              </a:solidFill>
            </a:endParaRPr>
          </a:p>
          <a:p>
            <a:r>
              <a:rPr lang="en-US" sz="1600" dirty="0">
                <a:solidFill>
                  <a:schemeClr val="tx1">
                    <a:lumMod val="75000"/>
                    <a:lumOff val="25000"/>
                  </a:schemeClr>
                </a:solidFill>
              </a:rPr>
              <a:t>Also, a little reminder…there’s an idle time built into the form. If you’re inactive for 15 minutes, the system will log you out and you’ll have to log in again.  </a:t>
            </a:r>
            <a:r>
              <a:rPr lang="en-US" sz="1600" strike="sngStrike" dirty="0">
                <a:solidFill>
                  <a:schemeClr val="tx1">
                    <a:lumMod val="75000"/>
                    <a:lumOff val="25000"/>
                  </a:schemeClr>
                </a:solidFill>
              </a:rPr>
              <a:t>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11</a:t>
            </a:fld>
            <a:endParaRPr lang="en-US" dirty="0"/>
          </a:p>
        </p:txBody>
      </p:sp>
    </p:spTree>
    <p:extLst>
      <p:ext uri="{BB962C8B-B14F-4D97-AF65-F5344CB8AC3E}">
        <p14:creationId xmlns:p14="http://schemas.microsoft.com/office/powerpoint/2010/main" val="455302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rPr>
              <a:t>The next four questions ask for the legal name of your company, what is the “doing business as” name, if any, your employer identification number  - or SSN or IRS tax number if you’re an individual prospective petitioner, and your primary U.S. office address. You will also need to provide an authorized signatory name, title and contact information.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pPr defTabSz="966612">
              <a:defRPr/>
            </a:pPr>
            <a:endParaRPr lang="en-US" sz="1600" b="1"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12</a:t>
            </a:fld>
            <a:endParaRPr lang="en-US" dirty="0"/>
          </a:p>
        </p:txBody>
      </p:sp>
    </p:spTree>
    <p:extLst>
      <p:ext uri="{BB962C8B-B14F-4D97-AF65-F5344CB8AC3E}">
        <p14:creationId xmlns:p14="http://schemas.microsoft.com/office/powerpoint/2010/main" val="1413074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600" dirty="0">
                <a:solidFill>
                  <a:schemeClr val="tx1">
                    <a:lumMod val="75000"/>
                    <a:lumOff val="25000"/>
                  </a:schemeClr>
                </a:solidFill>
              </a:rPr>
              <a:t>Next, you will come to the section where you’ll add your beneficiaries. </a:t>
            </a:r>
          </a:p>
          <a:p>
            <a:pPr defTabSz="966612">
              <a:defRPr/>
            </a:pPr>
            <a:endParaRPr lang="en-US" sz="1600" dirty="0">
              <a:solidFill>
                <a:schemeClr val="tx1">
                  <a:lumMod val="75000"/>
                  <a:lumOff val="25000"/>
                </a:schemeClr>
              </a:solidFill>
            </a:endParaRPr>
          </a:p>
          <a:p>
            <a:pPr defTabSz="966612">
              <a:defRPr/>
            </a:pPr>
            <a:r>
              <a:rPr lang="en-US" sz="1600" dirty="0">
                <a:solidFill>
                  <a:schemeClr val="tx1">
                    <a:lumMod val="75000"/>
                    <a:lumOff val="25000"/>
                  </a:schemeClr>
                </a:solidFill>
              </a:rPr>
              <a:t>For each beneficiary, you will need to provide their full name, gender, date of birth, country of birth and citizenship, and passport number if they have one.  </a:t>
            </a:r>
          </a:p>
          <a:p>
            <a:pPr defTabSz="966612">
              <a:defRPr/>
            </a:pPr>
            <a:endParaRPr lang="en-US" sz="1600" dirty="0">
              <a:solidFill>
                <a:schemeClr val="tx1">
                  <a:lumMod val="75000"/>
                  <a:lumOff val="25000"/>
                </a:schemeClr>
              </a:solidFill>
            </a:endParaRPr>
          </a:p>
          <a:p>
            <a:pPr defTabSz="966612">
              <a:defRPr/>
            </a:pPr>
            <a:r>
              <a:rPr lang="en-US" sz="1600" dirty="0">
                <a:solidFill>
                  <a:schemeClr val="tx1">
                    <a:lumMod val="75000"/>
                    <a:lumOff val="25000"/>
                  </a:schemeClr>
                </a:solidFill>
              </a:rPr>
              <a:t>You can add up to 250 registrations at one time. If you have a total of more than 250 registrations, you’ll need to submit one batch at a time, make your required payment for the submitted batch, and then start the next batch of registrations. </a:t>
            </a:r>
          </a:p>
          <a:p>
            <a:pPr defTabSz="966612">
              <a:defRPr/>
            </a:pPr>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13</a:t>
            </a:fld>
            <a:endParaRPr lang="en-US" dirty="0"/>
          </a:p>
        </p:txBody>
      </p:sp>
    </p:spTree>
    <p:extLst>
      <p:ext uri="{BB962C8B-B14F-4D97-AF65-F5344CB8AC3E}">
        <p14:creationId xmlns:p14="http://schemas.microsoft.com/office/powerpoint/2010/main" val="675531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rPr>
              <a:t>As you continue to add your prospective beneficiaries, you have the option of expanding your view of draft entries. You can also edit or delete an entry.  This may happen, for example, if you identify that you have added the same beneficiary multiple times . If you want to delete an entry, you simply choose “delete” and the system will show you a pop-up alert asking you to confirm. Once again, you can add up to 250 registrations per submission. When you reach 250, you’ll make your payment and then you must create a new submission to add more registrations.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14</a:t>
            </a:fld>
            <a:endParaRPr lang="en-US" dirty="0"/>
          </a:p>
        </p:txBody>
      </p:sp>
    </p:spTree>
    <p:extLst>
      <p:ext uri="{BB962C8B-B14F-4D97-AF65-F5344CB8AC3E}">
        <p14:creationId xmlns:p14="http://schemas.microsoft.com/office/powerpoint/2010/main" val="4053573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4558904"/>
          </a:xfrm>
        </p:spPr>
        <p:txBody>
          <a:bodyPr/>
          <a:lstStyle/>
          <a:p>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Just like last year, we have included duplicate checker functionality. This is another tool you can use to see if you submitted more than one registration for the same person. This tool compares the beneficiaries listed in a draft with any registrations previously submitted by or on behalf of your company during </a:t>
            </a:r>
            <a:r>
              <a:rPr lang="en-US" sz="1600" b="1" dirty="0">
                <a:solidFill>
                  <a:schemeClr val="tx1">
                    <a:lumMod val="75000"/>
                    <a:lumOff val="25000"/>
                  </a:schemeClr>
                </a:solidFill>
                <a:effectLst/>
                <a:ea typeface="MS PGothic" panose="020B0600070205080204" pitchFamily="34" charset="-128"/>
                <a:cs typeface="MS PGothic" panose="020B0600070205080204" pitchFamily="34" charset="-128"/>
              </a:rPr>
              <a:t>this registration period</a:t>
            </a:r>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 It will not check for duplicates within that draft or between drafts. </a:t>
            </a:r>
          </a:p>
          <a:p>
            <a:endParaRPr lang="en-US" sz="1600" dirty="0">
              <a:solidFill>
                <a:schemeClr val="tx1">
                  <a:lumMod val="75000"/>
                  <a:lumOff val="25000"/>
                </a:schemeClr>
              </a:solidFill>
              <a:effectLst/>
              <a:ea typeface="MS PGothic" panose="020B0600070205080204" pitchFamily="34" charset="-128"/>
              <a:cs typeface="MS PGothic" panose="020B0600070205080204" pitchFamily="34" charset="-128"/>
            </a:endParaRPr>
          </a:p>
          <a:p>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Keep in mind that this duplicate checker is another resource we have made available to you. Ultimate responsibility for duplicate registrations lies with the registrant, not USCIS. To that end, we strongly recommend you download a .csv file to search for duplicate entries, in addition to using the duplicate checker. Lastly, if more than one person is preparing registrations for your company, such as an attorney or human resources professional, they should coordinate closely to eliminate duplicates before submitting their registrations. </a:t>
            </a:r>
          </a:p>
          <a:p>
            <a:r>
              <a:rPr lang="en-US" sz="1600" dirty="0">
                <a:solidFill>
                  <a:schemeClr val="tx1">
                    <a:lumMod val="75000"/>
                    <a:lumOff val="25000"/>
                  </a:schemeClr>
                </a:solidFill>
                <a:ea typeface="MS PGothic" panose="020B0600070205080204" pitchFamily="34" charset="-128"/>
                <a:cs typeface="MS PGothic" panose="020B0600070205080204" pitchFamily="34" charset="-128"/>
              </a:rPr>
              <a:t> </a:t>
            </a:r>
            <a:endParaRPr lang="en-US" sz="1600" u="sng"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endParaRPr lang="en-US" sz="1600" u="sng"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pPr defTabSz="966612">
              <a:defRPr/>
            </a:pPr>
            <a:endParaRPr lang="en-US" u="sng" dirty="0">
              <a:solidFill>
                <a:prstClr val="black"/>
              </a:solidFill>
              <a:latin typeface="Calibri"/>
            </a:endParaRPr>
          </a:p>
          <a:p>
            <a:endParaRPr lang="en-US" b="1" dirty="0"/>
          </a:p>
        </p:txBody>
      </p:sp>
      <p:sp>
        <p:nvSpPr>
          <p:cNvPr id="4" name="Slide Number Placeholder 3"/>
          <p:cNvSpPr>
            <a:spLocks noGrp="1"/>
          </p:cNvSpPr>
          <p:nvPr>
            <p:ph type="sldNum" sz="quarter" idx="5"/>
          </p:nvPr>
        </p:nvSpPr>
        <p:spPr/>
        <p:txBody>
          <a:bodyPr/>
          <a:lstStyle/>
          <a:p>
            <a:fld id="{7658CFF1-88C1-4F05-9E8D-385B3BCF7A02}" type="slidenum">
              <a:rPr lang="en-US" smtClean="0"/>
              <a:t>15</a:t>
            </a:fld>
            <a:endParaRPr lang="en-US" dirty="0"/>
          </a:p>
        </p:txBody>
      </p:sp>
    </p:spTree>
    <p:extLst>
      <p:ext uri="{BB962C8B-B14F-4D97-AF65-F5344CB8AC3E}">
        <p14:creationId xmlns:p14="http://schemas.microsoft.com/office/powerpoint/2010/main" val="1894510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dirty="0">
                <a:solidFill>
                  <a:schemeClr val="tx1">
                    <a:lumMod val="85000"/>
                    <a:lumOff val="15000"/>
                  </a:schemeClr>
                </a:solidFill>
              </a:rPr>
              <a:t>When you have entered all your prospective beneficiaries and are ready to run the duplicate checker, please read the information carefully. The system only checks your current draft registrations for duplicate entries against all </a:t>
            </a:r>
            <a:r>
              <a:rPr lang="en-US" sz="1600" b="0" i="1" dirty="0">
                <a:solidFill>
                  <a:schemeClr val="tx1">
                    <a:lumMod val="85000"/>
                    <a:lumOff val="15000"/>
                  </a:schemeClr>
                </a:solidFill>
              </a:rPr>
              <a:t>submitted</a:t>
            </a:r>
            <a:r>
              <a:rPr lang="en-US" sz="1600" b="0" dirty="0">
                <a:solidFill>
                  <a:schemeClr val="tx1">
                    <a:lumMod val="85000"/>
                    <a:lumOff val="15000"/>
                  </a:schemeClr>
                </a:solidFill>
              </a:rPr>
              <a:t> registrations </a:t>
            </a:r>
            <a:r>
              <a:rPr lang="en-US" sz="1600" dirty="0">
                <a:solidFill>
                  <a:schemeClr val="tx1">
                    <a:lumMod val="85000"/>
                    <a:lumOff val="15000"/>
                  </a:schemeClr>
                </a:solidFill>
              </a:rPr>
              <a:t>from the same registrant or company.</a:t>
            </a:r>
            <a:r>
              <a:rPr lang="en-US" sz="1600" b="0" dirty="0">
                <a:solidFill>
                  <a:schemeClr val="tx1">
                    <a:lumMod val="85000"/>
                    <a:lumOff val="15000"/>
                  </a:schemeClr>
                </a:solidFill>
              </a:rPr>
              <a:t> The system will not check against other registrations in </a:t>
            </a:r>
            <a:r>
              <a:rPr lang="en-US" sz="1600" b="0" i="1" dirty="0">
                <a:solidFill>
                  <a:schemeClr val="tx1">
                    <a:lumMod val="85000"/>
                    <a:lumOff val="15000"/>
                  </a:schemeClr>
                </a:solidFill>
              </a:rPr>
              <a:t>draft </a:t>
            </a:r>
            <a:r>
              <a:rPr lang="en-US" sz="1600" b="0" dirty="0">
                <a:solidFill>
                  <a:schemeClr val="tx1">
                    <a:lumMod val="85000"/>
                    <a:lumOff val="15000"/>
                  </a:schemeClr>
                </a:solidFill>
              </a:rPr>
              <a:t>status. Submitted registrations are those that have already been submitted to the H-1B registration process and paid for. </a:t>
            </a:r>
            <a:endParaRPr lang="en-US" sz="1600" b="1" dirty="0">
              <a:solidFill>
                <a:schemeClr val="tx1">
                  <a:lumMod val="85000"/>
                  <a:lumOff val="15000"/>
                </a:schemeClr>
              </a:solidFill>
            </a:endParaRPr>
          </a:p>
          <a:p>
            <a:endParaRPr lang="en-US" sz="1600" b="1" dirty="0"/>
          </a:p>
          <a:p>
            <a:pPr defTabSz="966612">
              <a:defRPr/>
            </a:pPr>
            <a:endParaRPr lang="en-US" sz="1600" u="sng" dirty="0">
              <a:solidFill>
                <a:prstClr val="black"/>
              </a:solidFill>
            </a:endParaRPr>
          </a:p>
          <a:p>
            <a:pPr defTabSz="966612">
              <a:defRPr/>
            </a:pPr>
            <a:r>
              <a:rPr lang="en-US" sz="1600" b="1" dirty="0">
                <a:solidFill>
                  <a:prstClr val="black"/>
                </a:solidFill>
              </a:rPr>
              <a:t>NEXT SLIDE</a:t>
            </a:r>
          </a:p>
          <a:p>
            <a:pPr defTabSz="966612">
              <a:defRPr/>
            </a:pPr>
            <a:endParaRPr lang="en-US" sz="1600" u="sng" dirty="0">
              <a:solidFill>
                <a:prstClr val="black"/>
              </a:solidFill>
            </a:endParaRPr>
          </a:p>
          <a:p>
            <a:pPr defTabSz="966612">
              <a:defRPr/>
            </a:pPr>
            <a:r>
              <a:rPr lang="en-US" sz="1600" b="1" dirty="0">
                <a:solidFill>
                  <a:prstClr val="black"/>
                </a:solidFill>
              </a:rPr>
              <a:t>**USCIS owns the images</a:t>
            </a:r>
          </a:p>
          <a:p>
            <a:pPr defTabSz="966612">
              <a:defRPr/>
            </a:pPr>
            <a:endParaRPr lang="en-US" u="sng" dirty="0">
              <a:solidFill>
                <a:prstClr val="black"/>
              </a:solidFill>
              <a:latin typeface="Calibri"/>
            </a:endParaRPr>
          </a:p>
          <a:p>
            <a:endParaRPr lang="en-US" b="1" dirty="0"/>
          </a:p>
        </p:txBody>
      </p:sp>
      <p:sp>
        <p:nvSpPr>
          <p:cNvPr id="4" name="Slide Number Placeholder 3"/>
          <p:cNvSpPr>
            <a:spLocks noGrp="1"/>
          </p:cNvSpPr>
          <p:nvPr>
            <p:ph type="sldNum" sz="quarter" idx="5"/>
          </p:nvPr>
        </p:nvSpPr>
        <p:spPr/>
        <p:txBody>
          <a:bodyPr/>
          <a:lstStyle/>
          <a:p>
            <a:fld id="{7658CFF1-88C1-4F05-9E8D-385B3BCF7A02}" type="slidenum">
              <a:rPr lang="en-US" smtClean="0"/>
              <a:t>16</a:t>
            </a:fld>
            <a:endParaRPr lang="en-US" dirty="0"/>
          </a:p>
        </p:txBody>
      </p:sp>
    </p:spTree>
    <p:extLst>
      <p:ext uri="{BB962C8B-B14F-4D97-AF65-F5344CB8AC3E}">
        <p14:creationId xmlns:p14="http://schemas.microsoft.com/office/powerpoint/2010/main" val="4141523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prstClr val="black"/>
                </a:solidFill>
              </a:rPr>
              <a:t>When you use the duplicate checker, you may see a yellow alert like the one here on the left. </a:t>
            </a:r>
          </a:p>
          <a:p>
            <a:endParaRPr lang="en-US" sz="1600" dirty="0">
              <a:solidFill>
                <a:prstClr val="black"/>
              </a:solidFill>
            </a:endParaRPr>
          </a:p>
          <a:p>
            <a:r>
              <a:rPr lang="en-US" sz="1600" dirty="0">
                <a:solidFill>
                  <a:prstClr val="black"/>
                </a:solidFill>
              </a:rPr>
              <a:t>The image on the right shows which entry is a duplicate by marking it with a yellow alert. </a:t>
            </a:r>
          </a:p>
          <a:p>
            <a:endParaRPr lang="en-US" sz="1600" dirty="0">
              <a:solidFill>
                <a:prstClr val="black"/>
              </a:solidFill>
            </a:endParaRPr>
          </a:p>
          <a:p>
            <a:r>
              <a:rPr lang="en-US" sz="1600" dirty="0">
                <a:solidFill>
                  <a:prstClr val="black"/>
                </a:solidFill>
              </a:rPr>
              <a:t>You must manually delete any duplicate entries before the registration period ends on March 17 at noon. If duplicate entries are not removed, all entries for that prospective beneficiary, submitted by that prospective petitioner, will be invalidated. </a:t>
            </a:r>
          </a:p>
          <a:p>
            <a:endParaRPr lang="en-US" sz="1600" dirty="0">
              <a:solidFill>
                <a:prstClr val="black"/>
              </a:solidFill>
            </a:endParaRPr>
          </a:p>
          <a:p>
            <a:pPr defTabSz="966612">
              <a:defRPr/>
            </a:pPr>
            <a:r>
              <a:rPr lang="en-US" sz="1600" b="1" dirty="0">
                <a:solidFill>
                  <a:prstClr val="black"/>
                </a:solidFill>
              </a:rPr>
              <a:t>NEXT SLIDE</a:t>
            </a:r>
          </a:p>
          <a:p>
            <a:endParaRPr lang="en-US" sz="1600" dirty="0">
              <a:solidFill>
                <a:prstClr val="black"/>
              </a:solidFill>
            </a:endParaRPr>
          </a:p>
          <a:p>
            <a:pPr defTabSz="966612">
              <a:defRPr/>
            </a:pPr>
            <a:r>
              <a:rPr lang="en-US" sz="1600" b="1" dirty="0">
                <a:solidFill>
                  <a:prstClr val="black"/>
                </a:solidFill>
              </a:rPr>
              <a:t>**USCIS owns the images</a:t>
            </a:r>
          </a:p>
          <a:p>
            <a:endParaRPr lang="en-US" sz="1400" dirty="0">
              <a:solidFill>
                <a:prstClr val="black"/>
              </a:solidFill>
            </a:endParaRPr>
          </a:p>
        </p:txBody>
      </p:sp>
      <p:sp>
        <p:nvSpPr>
          <p:cNvPr id="4" name="Slide Number Placeholder 3"/>
          <p:cNvSpPr>
            <a:spLocks noGrp="1"/>
          </p:cNvSpPr>
          <p:nvPr>
            <p:ph type="sldNum" sz="quarter" idx="5"/>
          </p:nvPr>
        </p:nvSpPr>
        <p:spPr/>
        <p:txBody>
          <a:bodyPr/>
          <a:lstStyle/>
          <a:p>
            <a:fld id="{7658CFF1-88C1-4F05-9E8D-385B3BCF7A02}" type="slidenum">
              <a:rPr lang="en-US" smtClean="0"/>
              <a:t>17</a:t>
            </a:fld>
            <a:endParaRPr lang="en-US" dirty="0"/>
          </a:p>
        </p:txBody>
      </p:sp>
    </p:spTree>
    <p:extLst>
      <p:ext uri="{BB962C8B-B14F-4D97-AF65-F5344CB8AC3E}">
        <p14:creationId xmlns:p14="http://schemas.microsoft.com/office/powerpoint/2010/main" val="731050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rPr>
              <a:t>Once you select an entry to be deleted, the system will ask you to confirm that you want to delete all identified duplicates in this draft. Note that this will only delete the duplicate entries in the current draft, it will not delete any registrations that have already been submitted.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18</a:t>
            </a:fld>
            <a:endParaRPr lang="en-US" dirty="0"/>
          </a:p>
        </p:txBody>
      </p:sp>
    </p:spTree>
    <p:extLst>
      <p:ext uri="{BB962C8B-B14F-4D97-AF65-F5344CB8AC3E}">
        <p14:creationId xmlns:p14="http://schemas.microsoft.com/office/powerpoint/2010/main" val="2199304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rPr>
              <a:t>If there are no duplicates identified, you will see a green alert message like the one on the left and you would simply click “next.” At this point, you are instructed to check your registrations before you submit.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19</a:t>
            </a:fld>
            <a:endParaRPr lang="en-US" dirty="0"/>
          </a:p>
        </p:txBody>
      </p:sp>
    </p:spTree>
    <p:extLst>
      <p:ext uri="{BB962C8B-B14F-4D97-AF65-F5344CB8AC3E}">
        <p14:creationId xmlns:p14="http://schemas.microsoft.com/office/powerpoint/2010/main" val="355182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US" sz="1600" dirty="0">
                <a:solidFill>
                  <a:schemeClr val="tx1">
                    <a:lumMod val="75000"/>
                    <a:lumOff val="25000"/>
                  </a:schemeClr>
                </a:solidFill>
              </a:rPr>
              <a:t>As a reminder:</a:t>
            </a:r>
          </a:p>
          <a:p>
            <a:pPr marL="233363" indent="-233363">
              <a:spcAft>
                <a:spcPts val="600"/>
              </a:spcAft>
              <a:buFont typeface="Arial" panose="020B0604020202020204" pitchFamily="34" charset="0"/>
              <a:buChar char="•"/>
            </a:pPr>
            <a:r>
              <a:rPr lang="en-US" sz="1600" dirty="0">
                <a:solidFill>
                  <a:schemeClr val="tx1">
                    <a:lumMod val="75000"/>
                    <a:lumOff val="25000"/>
                  </a:schemeClr>
                </a:solidFill>
              </a:rPr>
              <a:t>Today’s presentation is not intended for media attribution.</a:t>
            </a:r>
          </a:p>
          <a:p>
            <a:pPr marL="233363" indent="-233363">
              <a:spcAft>
                <a:spcPts val="600"/>
              </a:spcAft>
              <a:buFont typeface="Arial" panose="020B0604020202020204" pitchFamily="34" charset="0"/>
              <a:buChar char="•"/>
            </a:pPr>
            <a:r>
              <a:rPr lang="en-US" sz="1600" dirty="0">
                <a:solidFill>
                  <a:schemeClr val="tx1">
                    <a:lumMod val="75000"/>
                    <a:lumOff val="25000"/>
                  </a:schemeClr>
                </a:solidFill>
              </a:rPr>
              <a:t>If you are a member of the media, please reach out to USCIS Office of Public Affairs with any inquiries at </a:t>
            </a:r>
            <a:r>
              <a:rPr lang="en-US" sz="1600" dirty="0">
                <a:solidFill>
                  <a:schemeClr val="tx1">
                    <a:lumMod val="75000"/>
                    <a:lumOff val="25000"/>
                  </a:schemeClr>
                </a:solidFill>
                <a:hlinkClick r:id="rId3">
                  <a:extLst>
                    <a:ext uri="{A12FA001-AC4F-418D-AE19-62706E023703}">
                      <ahyp:hlinkClr xmlns:ahyp="http://schemas.microsoft.com/office/drawing/2018/hyperlinkcolor" val="tx"/>
                    </a:ext>
                  </a:extLst>
                </a:hlinkClick>
              </a:rPr>
              <a:t>media@uscis.dhs.gov</a:t>
            </a:r>
            <a:r>
              <a:rPr lang="en-US" sz="1600" dirty="0">
                <a:solidFill>
                  <a:schemeClr val="tx1">
                    <a:lumMod val="75000"/>
                    <a:lumOff val="25000"/>
                  </a:schemeClr>
                </a:solidFill>
              </a:rPr>
              <a:t>.</a:t>
            </a:r>
          </a:p>
          <a:p>
            <a:pPr marL="233363" indent="-233363">
              <a:spcAft>
                <a:spcPts val="600"/>
              </a:spcAft>
              <a:buFont typeface="Arial" panose="020B0604020202020204" pitchFamily="34" charset="0"/>
              <a:buChar char="•"/>
            </a:pPr>
            <a:r>
              <a:rPr lang="en-US" sz="1600" dirty="0">
                <a:solidFill>
                  <a:schemeClr val="tx1">
                    <a:lumMod val="75000"/>
                    <a:lumOff val="25000"/>
                  </a:schemeClr>
                </a:solidFill>
              </a:rPr>
              <a:t>Any congressional staffers may contact the USCIS Office of Legislative Affairs. </a:t>
            </a:r>
          </a:p>
          <a:p>
            <a:pPr marL="233363" marR="0" lvl="0" indent="-233363" algn="l" defTabSz="914400" rtl="0" eaLnBrk="0" fontAlgn="base" latinLnBrk="0" hangingPunct="0">
              <a:lnSpc>
                <a:spcPct val="100000"/>
              </a:lnSpc>
              <a:spcBef>
                <a:spcPct val="30000"/>
              </a:spcBef>
              <a:spcAft>
                <a:spcPts val="600"/>
              </a:spcAft>
              <a:buClrTx/>
              <a:buSzTx/>
              <a:buFont typeface="Arial" panose="020B0604020202020204" pitchFamily="34" charset="0"/>
              <a:buChar char="•"/>
              <a:tabLst/>
              <a:defRPr/>
            </a:pPr>
            <a:r>
              <a:rPr lang="en-US" sz="1600" dirty="0">
                <a:solidFill>
                  <a:schemeClr val="tx1">
                    <a:lumMod val="75000"/>
                    <a:lumOff val="25000"/>
                  </a:schemeClr>
                </a:solidFill>
              </a:rPr>
              <a:t>All lines are muted</a:t>
            </a:r>
            <a:r>
              <a:rPr lang="en-US" sz="1600" baseline="0" dirty="0">
                <a:solidFill>
                  <a:schemeClr val="tx1">
                    <a:lumMod val="75000"/>
                    <a:lumOff val="25000"/>
                  </a:schemeClr>
                </a:solidFill>
              </a:rPr>
              <a:t> and will remain muted throughout the webinar. </a:t>
            </a:r>
            <a:endParaRPr lang="en-US" sz="1600" dirty="0">
              <a:solidFill>
                <a:schemeClr val="tx1">
                  <a:lumMod val="75000"/>
                  <a:lumOff val="25000"/>
                </a:schemeClr>
              </a:solidFill>
            </a:endParaRPr>
          </a:p>
          <a:p>
            <a:pPr marL="233363" indent="-233363">
              <a:spcAft>
                <a:spcPts val="600"/>
              </a:spcAft>
              <a:buFont typeface="Arial" panose="020B0604020202020204" pitchFamily="34" charset="0"/>
              <a:buChar char="•"/>
            </a:pPr>
            <a:r>
              <a:rPr lang="en-US" sz="1600" dirty="0">
                <a:solidFill>
                  <a:schemeClr val="tx1">
                    <a:lumMod val="75000"/>
                    <a:lumOff val="25000"/>
                  </a:schemeClr>
                </a:solidFill>
              </a:rPr>
              <a:t>You may submit written questions through the “Q&amp;A box” on the right side of your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rPr>
              <a:t>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9B14-03B6-4E29-AC4F-9F1E820D1E30}"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69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3211830"/>
          </a:xfrm>
        </p:spPr>
        <p:txBody>
          <a:bodyPr/>
          <a:lstStyle/>
          <a:p>
            <a:r>
              <a:rPr lang="en-US" sz="1600" dirty="0">
                <a:solidFill>
                  <a:schemeClr val="tx1">
                    <a:lumMod val="75000"/>
                    <a:lumOff val="25000"/>
                  </a:schemeClr>
                </a:solidFill>
              </a:rPr>
              <a:t>As in previous years, you can review your registrations in the .csv file. You can download your draft into a .csv file and review everything from that document. As an Excel document, you can sort your data a variety of ways to ensure all details are correct and that you don’t have duplicates.</a:t>
            </a:r>
          </a:p>
          <a:p>
            <a:endParaRPr lang="en-US" sz="1600" dirty="0">
              <a:solidFill>
                <a:schemeClr val="tx1">
                  <a:lumMod val="75000"/>
                  <a:lumOff val="25000"/>
                </a:schemeClr>
              </a:solidFill>
            </a:endParaRPr>
          </a:p>
          <a:p>
            <a:r>
              <a:rPr lang="en-US" sz="1600" dirty="0">
                <a:solidFill>
                  <a:schemeClr val="tx1">
                    <a:lumMod val="75000"/>
                    <a:lumOff val="25000"/>
                  </a:schemeClr>
                </a:solidFill>
              </a:rPr>
              <a:t>The .csv file will contain data for the current fiscal year and includes the registrant’s submitted registrations and draft registrations.</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sz="1600" dirty="0">
              <a:solidFill>
                <a:schemeClr val="tx1">
                  <a:lumMod val="75000"/>
                  <a:lumOff val="25000"/>
                </a:schemeClr>
              </a:solidFill>
            </a:endParaRPr>
          </a:p>
        </p:txBody>
      </p:sp>
      <p:sp>
        <p:nvSpPr>
          <p:cNvPr id="4" name="Slide Number Placeholder 3"/>
          <p:cNvSpPr>
            <a:spLocks noGrp="1"/>
          </p:cNvSpPr>
          <p:nvPr>
            <p:ph type="sldNum" sz="quarter" idx="5"/>
          </p:nvPr>
        </p:nvSpPr>
        <p:spPr/>
        <p:txBody>
          <a:bodyPr/>
          <a:lstStyle/>
          <a:p>
            <a:fld id="{7658CFF1-88C1-4F05-9E8D-385B3BCF7A02}" type="slidenum">
              <a:rPr lang="en-US" smtClean="0"/>
              <a:t>20</a:t>
            </a:fld>
            <a:endParaRPr lang="en-US" dirty="0"/>
          </a:p>
        </p:txBody>
      </p:sp>
    </p:spTree>
    <p:extLst>
      <p:ext uri="{BB962C8B-B14F-4D97-AF65-F5344CB8AC3E}">
        <p14:creationId xmlns:p14="http://schemas.microsoft.com/office/powerpoint/2010/main" val="3506817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4939030"/>
          </a:xfrm>
        </p:spPr>
        <p:txBody>
          <a:bodyPr>
            <a:noAutofit/>
          </a:bodyPr>
          <a:lstStyle/>
          <a:p>
            <a:r>
              <a:rPr lang="en-US" sz="1600" b="1" dirty="0">
                <a:solidFill>
                  <a:schemeClr val="tx1">
                    <a:lumMod val="75000"/>
                    <a:lumOff val="25000"/>
                  </a:schemeClr>
                </a:solidFill>
              </a:rPr>
              <a:t>H-1B Attestation </a:t>
            </a:r>
          </a:p>
          <a:p>
            <a:endParaRPr lang="en-US" sz="1600" dirty="0">
              <a:solidFill>
                <a:schemeClr val="tx1">
                  <a:lumMod val="75000"/>
                  <a:lumOff val="25000"/>
                </a:schemeClr>
              </a:solidFill>
            </a:endParaRPr>
          </a:p>
          <a:p>
            <a:r>
              <a:rPr lang="en-US" sz="1600" b="0" i="0" u="none" kern="1200" dirty="0">
                <a:solidFill>
                  <a:schemeClr val="tx1">
                    <a:lumMod val="75000"/>
                    <a:lumOff val="25000"/>
                  </a:schemeClr>
                </a:solidFill>
                <a:effectLst/>
                <a:latin typeface="Source Sans Pro" panose="020B0503030403020204" pitchFamily="34" charset="0"/>
                <a:ea typeface="+mn-ea"/>
                <a:cs typeface="+mn-cs"/>
              </a:rPr>
              <a:t>When you submit your registration(s), you must attest, under penalty of perjury, that all of the information contained in the submission is complete, true, and correct. The attestation that is required before submission will indicate, “I further certify that this registration (or these registrations) reflects a legitimate job offer and that I, or the organization on whose behalf this registration (or these registrations) is being submitted, have not worked with, or agreed to work with, another registrant, petitioner, agent, or other individual or entity to submit a registration to unfairly increase chances of selection for the beneficiary or beneficiaries in this submission.” </a:t>
            </a:r>
          </a:p>
          <a:p>
            <a:endParaRPr lang="en-US" sz="1600" b="0" i="0" u="none" kern="1200" dirty="0">
              <a:solidFill>
                <a:schemeClr val="tx1">
                  <a:lumMod val="75000"/>
                  <a:lumOff val="25000"/>
                </a:schemeClr>
              </a:solidFill>
              <a:effectLst/>
              <a:latin typeface="Source Sans Pro" panose="020B0503030403020204" pitchFamily="34" charset="0"/>
              <a:ea typeface="+mn-ea"/>
              <a:cs typeface="+mn-cs"/>
            </a:endParaRPr>
          </a:p>
          <a:p>
            <a:r>
              <a:rPr lang="en-US" sz="1600" b="0" i="0" u="none" kern="1200" dirty="0">
                <a:solidFill>
                  <a:schemeClr val="tx1">
                    <a:lumMod val="75000"/>
                    <a:lumOff val="25000"/>
                  </a:schemeClr>
                </a:solidFill>
                <a:effectLst/>
                <a:latin typeface="Source Sans Pro" panose="020B0503030403020204" pitchFamily="34" charset="0"/>
                <a:ea typeface="+mn-ea"/>
                <a:cs typeface="+mn-cs"/>
              </a:rPr>
              <a:t>If USCIS finds that this attestation was not true and correct</a:t>
            </a:r>
            <a:r>
              <a:rPr lang="en-US" sz="1600" b="0" i="0" u="none" kern="1200" baseline="0" dirty="0">
                <a:solidFill>
                  <a:schemeClr val="tx1">
                    <a:lumMod val="75000"/>
                    <a:lumOff val="25000"/>
                  </a:schemeClr>
                </a:solidFill>
                <a:effectLst/>
                <a:latin typeface="Source Sans Pro" panose="020B0503030403020204" pitchFamily="34" charset="0"/>
                <a:ea typeface="+mn-ea"/>
                <a:cs typeface="+mn-cs"/>
              </a:rPr>
              <a:t> – </a:t>
            </a:r>
            <a:r>
              <a:rPr lang="en-US" sz="1600" b="0" i="0" u="none" kern="1200" dirty="0">
                <a:solidFill>
                  <a:schemeClr val="tx1">
                    <a:lumMod val="75000"/>
                    <a:lumOff val="25000"/>
                  </a:schemeClr>
                </a:solidFill>
                <a:effectLst/>
                <a:latin typeface="Source Sans Pro" panose="020B0503030403020204" pitchFamily="34" charset="0"/>
                <a:ea typeface="+mn-ea"/>
                <a:cs typeface="+mn-cs"/>
              </a:rPr>
              <a:t>for example, that a company worked with another entity to submit multiple registrations for the same beneficiary in order to unfairly increase chances of selection for that beneficiary, USCIS will find that registration to not be properly submitted.  USCIS also may refer the matter to appropriate federal law enforcement agencies for investigation and further action as appropriate.  </a:t>
            </a:r>
          </a:p>
          <a:p>
            <a:endParaRPr lang="en-US" sz="1600" b="0" i="0" u="none" kern="1200" dirty="0">
              <a:solidFill>
                <a:schemeClr val="tx1">
                  <a:lumMod val="75000"/>
                  <a:lumOff val="25000"/>
                </a:schemeClr>
              </a:solidFill>
              <a:effectLst/>
              <a:latin typeface="Source Sans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kern="1200" dirty="0">
                <a:solidFill>
                  <a:schemeClr val="tx1">
                    <a:lumMod val="75000"/>
                    <a:lumOff val="25000"/>
                  </a:schemeClr>
                </a:solidFill>
                <a:effectLst/>
                <a:latin typeface="Source Sans Pro" panose="020B0503030403020204" pitchFamily="34" charset="0"/>
                <a:ea typeface="+mn-ea"/>
                <a:cs typeface="+mn-cs"/>
              </a:rPr>
              <a:t>Since the registration was not properly submitted, the prospective petitioner would not be eligible to file a petition based on that registration, in accordance with the regulatory language at 8 CFR 214.2(h)(8)(iii)(A)(1). </a:t>
            </a:r>
            <a:r>
              <a:rPr lang="en-US" sz="1600" b="0" i="0" kern="1200" dirty="0">
                <a:solidFill>
                  <a:schemeClr val="tx1">
                    <a:lumMod val="75000"/>
                    <a:lumOff val="25000"/>
                  </a:schemeClr>
                </a:solidFill>
                <a:effectLst/>
                <a:latin typeface="Source Sans Pro" panose="020B0503030403020204" pitchFamily="34" charset="0"/>
                <a:ea typeface="+mn-ea"/>
                <a:cs typeface="+mn-cs"/>
              </a:rPr>
              <a:t>USCIS has denied or revoked FY23 H-1B cap cases based on our investigations that concluded that companies worked together in order to unfairly increase chances of selection for a beneficiary.  In these cases, the beneficiary has lost their cap-exempt status.  We intend to address this issue for FY24 as well.   </a:t>
            </a:r>
          </a:p>
          <a:p>
            <a:endParaRPr lang="en-US" sz="1600" b="0" i="0" u="none" kern="1200" dirty="0">
              <a:solidFill>
                <a:schemeClr val="tx1">
                  <a:lumMod val="75000"/>
                  <a:lumOff val="25000"/>
                </a:schemeClr>
              </a:solidFill>
              <a:effectLst/>
              <a:latin typeface="Source Sans Pro" panose="020B0503030403020204" pitchFamily="34" charset="0"/>
              <a:ea typeface="+mn-ea"/>
              <a:cs typeface="+mn-cs"/>
            </a:endParaRPr>
          </a:p>
          <a:p>
            <a:r>
              <a:rPr lang="en-US" sz="1600" u="none" kern="1200" dirty="0">
                <a:solidFill>
                  <a:schemeClr val="tx1">
                    <a:lumMod val="75000"/>
                    <a:lumOff val="25000"/>
                  </a:schemeClr>
                </a:solidFill>
                <a:effectLst/>
                <a:latin typeface="Source Sans Pro" panose="020B0503030403020204" pitchFamily="34" charset="0"/>
                <a:ea typeface="+mn-ea"/>
                <a:cs typeface="+mn-cs"/>
              </a:rPr>
              <a:t>The attestation </a:t>
            </a:r>
            <a:r>
              <a:rPr lang="en-US" sz="1600" u="none" kern="1200" baseline="0" dirty="0">
                <a:solidFill>
                  <a:schemeClr val="tx1">
                    <a:lumMod val="75000"/>
                    <a:lumOff val="25000"/>
                  </a:schemeClr>
                </a:solidFill>
                <a:effectLst/>
                <a:latin typeface="Source Sans Pro" panose="020B0503030403020204" pitchFamily="34" charset="0"/>
                <a:ea typeface="+mn-ea"/>
                <a:cs typeface="+mn-cs"/>
              </a:rPr>
              <a:t>enhances the integrity of the H-1B electronic registration system and </a:t>
            </a:r>
            <a:r>
              <a:rPr lang="en-US" sz="1600" u="none" strike="noStrike" kern="1200" dirty="0">
                <a:solidFill>
                  <a:schemeClr val="tx1">
                    <a:lumMod val="75000"/>
                    <a:lumOff val="25000"/>
                  </a:schemeClr>
                </a:solidFill>
                <a:effectLst/>
                <a:latin typeface="Source Sans Pro" panose="020B0503030403020204" pitchFamily="34" charset="0"/>
                <a:ea typeface="+mn-ea"/>
                <a:cs typeface="+mn-cs"/>
              </a:rPr>
              <a:t>combats</a:t>
            </a:r>
            <a:r>
              <a:rPr lang="en-US" sz="1600" u="none" kern="1200" dirty="0">
                <a:solidFill>
                  <a:schemeClr val="tx1">
                    <a:lumMod val="75000"/>
                    <a:lumOff val="25000"/>
                  </a:schemeClr>
                </a:solidFill>
                <a:effectLst/>
                <a:latin typeface="Source Sans Pro" panose="020B0503030403020204" pitchFamily="34" charset="0"/>
                <a:ea typeface="+mn-ea"/>
                <a:cs typeface="+mn-cs"/>
              </a:rPr>
              <a:t> possible fraud and abuse.</a:t>
            </a:r>
            <a:endParaRPr lang="en-US" sz="1600" b="0" i="0" u="none" kern="1200" dirty="0">
              <a:solidFill>
                <a:schemeClr val="tx1">
                  <a:lumMod val="75000"/>
                  <a:lumOff val="25000"/>
                </a:schemeClr>
              </a:solidFill>
              <a:effectLst/>
              <a:latin typeface="Source Sans Pro" panose="020B0503030403020204" pitchFamily="34" charset="0"/>
              <a:ea typeface="+mn-ea"/>
              <a:cs typeface="+mn-cs"/>
            </a:endParaRPr>
          </a:p>
          <a:p>
            <a:endParaRPr lang="en-US" sz="1600" u="sng"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10"/>
          </p:nvPr>
        </p:nvSpPr>
        <p:spPr/>
        <p:txBody>
          <a:bodyPr/>
          <a:lstStyle/>
          <a:p>
            <a:fld id="{7658CFF1-88C1-4F05-9E8D-385B3BCF7A02}" type="slidenum">
              <a:rPr lang="en-US" smtClean="0"/>
              <a:t>21</a:t>
            </a:fld>
            <a:endParaRPr lang="en-US" dirty="0"/>
          </a:p>
        </p:txBody>
      </p:sp>
    </p:spTree>
    <p:extLst>
      <p:ext uri="{BB962C8B-B14F-4D97-AF65-F5344CB8AC3E}">
        <p14:creationId xmlns:p14="http://schemas.microsoft.com/office/powerpoint/2010/main" val="96823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600" dirty="0">
                <a:solidFill>
                  <a:schemeClr val="tx1">
                    <a:lumMod val="75000"/>
                    <a:lumOff val="25000"/>
                  </a:schemeClr>
                </a:solidFill>
              </a:rPr>
              <a:t>The system will show you a summary of the information you included about your company and all your prospective beneficiaries.  You can choose to view a draft snapshot in .pdf format to save to your electronic files and/or you can print it for your records. Then you will sign your form using the Authorized Signatory Statement you see here. In order to sign, you need to type your name in the box provided.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22</a:t>
            </a:fld>
            <a:endParaRPr lang="en-US" dirty="0"/>
          </a:p>
        </p:txBody>
      </p:sp>
    </p:spTree>
    <p:extLst>
      <p:ext uri="{BB962C8B-B14F-4D97-AF65-F5344CB8AC3E}">
        <p14:creationId xmlns:p14="http://schemas.microsoft.com/office/powerpoint/2010/main" val="3212843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3846830"/>
          </a:xfrm>
        </p:spPr>
        <p:txBody>
          <a:bodyPr>
            <a:noAutofit/>
          </a:bodyPr>
          <a:lstStyle/>
          <a:p>
            <a:pPr defTabSz="966612">
              <a:defRPr/>
            </a:pPr>
            <a:r>
              <a:rPr lang="en-US" sz="1600" dirty="0">
                <a:solidFill>
                  <a:schemeClr val="tx1">
                    <a:lumMod val="75000"/>
                    <a:lumOff val="25000"/>
                  </a:schemeClr>
                </a:solidFill>
              </a:rPr>
              <a:t>During the payment step of the H-1B registration process, you will be routed to a different website called </a:t>
            </a:r>
            <a:r>
              <a:rPr lang="en-US" sz="1600" b="1" dirty="0">
                <a:solidFill>
                  <a:schemeClr val="tx1">
                    <a:lumMod val="75000"/>
                    <a:lumOff val="25000"/>
                  </a:schemeClr>
                </a:solidFill>
              </a:rPr>
              <a:t>pay.gov</a:t>
            </a:r>
            <a:r>
              <a:rPr lang="en-US" sz="1600" dirty="0">
                <a:solidFill>
                  <a:schemeClr val="tx1">
                    <a:lumMod val="75000"/>
                    <a:lumOff val="25000"/>
                  </a:schemeClr>
                </a:solidFill>
              </a:rPr>
              <a:t>, where you will pay the H-1B registration fee. </a:t>
            </a:r>
          </a:p>
          <a:p>
            <a:pPr defTabSz="966612">
              <a:defRPr/>
            </a:pPr>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The required fee for each registration is $10.  Each registration is for a single beneficiary, however, up to 250 registrations may be submitted in the same batch submission.</a:t>
            </a:r>
          </a:p>
          <a:p>
            <a:pPr defTabSz="966612">
              <a:defRPr/>
            </a:pPr>
            <a:endParaRPr lang="en-US" sz="1600" dirty="0">
              <a:solidFill>
                <a:schemeClr val="tx1">
                  <a:lumMod val="75000"/>
                  <a:lumOff val="25000"/>
                </a:schemeClr>
              </a:solidFill>
            </a:endParaRPr>
          </a:p>
          <a:p>
            <a:pPr defTabSz="966612">
              <a:spcAft>
                <a:spcPts val="600"/>
              </a:spcAft>
              <a:defRPr/>
            </a:pPr>
            <a:r>
              <a:rPr lang="en-US" sz="1600" dirty="0">
                <a:solidFill>
                  <a:schemeClr val="tx1">
                    <a:lumMod val="75000"/>
                    <a:lumOff val="25000"/>
                  </a:schemeClr>
                </a:solidFill>
              </a:rPr>
              <a:t>Pay.gov is a government website separate from the USCIS website.</a:t>
            </a: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In order to pay for the fee for your registrations, through the Pay.gov site, you must use a U.S. bank account or credit card. </a:t>
            </a: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If your payment is rejected due to insufficient funds or you enter the bank account or the credit or debit card number incorrectly, the system will return you to the payment page to correct the error, or to provide an account with sufficient funds.</a:t>
            </a: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If your payment fails, your registration(s) will be invalid and your status will change from “submitted” to “invalidated failed payment.” You will also receive a failed payment notice. </a:t>
            </a: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If pay.gov experiences issues and is not able to accept your payment, you will see an error message. If this happens, you will need to log back into your USCIS online account and go through these steps to pay at a different time. The online account system will save your registration(s) until you are able to process the payment. </a:t>
            </a:r>
            <a:endParaRPr lang="en-US" sz="1600" u="sng" dirty="0">
              <a:solidFill>
                <a:schemeClr val="tx1">
                  <a:lumMod val="75000"/>
                  <a:lumOff val="25000"/>
                </a:schemeClr>
              </a:solidFill>
            </a:endParaRP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Please remember: to be considered for the initial registration period and associated selection process, payments and the H-1B registration(s) must be properly submitted before the end of the initial registration period on noon March 17. </a:t>
            </a:r>
          </a:p>
          <a:p>
            <a:pPr defTabSz="966612">
              <a:defRPr/>
            </a:pPr>
            <a:r>
              <a:rPr lang="en-US" sz="1600" dirty="0">
                <a:solidFill>
                  <a:schemeClr val="tx1">
                    <a:lumMod val="75000"/>
                    <a:lumOff val="25000"/>
                  </a:schemeClr>
                </a:solidFill>
              </a:rPr>
              <a:t> </a:t>
            </a:r>
          </a:p>
          <a:p>
            <a:pPr defTabSz="966612">
              <a:defRPr/>
            </a:pPr>
            <a:r>
              <a:rPr lang="en-US" sz="1600" b="1" dirty="0">
                <a:solidFill>
                  <a:schemeClr val="tx1">
                    <a:lumMod val="75000"/>
                    <a:lumOff val="25000"/>
                  </a:schemeClr>
                </a:solidFill>
              </a:rPr>
              <a:t>NEXT SLIDE</a:t>
            </a:r>
          </a:p>
          <a:p>
            <a:pPr defTabSz="966612">
              <a:defRPr/>
            </a:pPr>
            <a:r>
              <a:rPr lang="en-US" sz="1600" b="1" dirty="0">
                <a:solidFill>
                  <a:schemeClr val="tx1">
                    <a:lumMod val="75000"/>
                    <a:lumOff val="25000"/>
                  </a:schemeClr>
                </a:solidFill>
              </a:rPr>
              <a:t>**USCIS owns the images</a:t>
            </a:r>
          </a:p>
          <a:p>
            <a:pPr defTabSz="966612">
              <a:defRPr/>
            </a:pPr>
            <a:endParaRPr lang="en-US" b="1" dirty="0">
              <a:solidFill>
                <a:prstClr val="black"/>
              </a:solidFill>
              <a:latin typeface="Calibri"/>
            </a:endParaRPr>
          </a:p>
          <a:p>
            <a:pPr defTabSz="966612">
              <a:defRPr/>
            </a:pPr>
            <a:endParaRPr lang="en-US" dirty="0">
              <a:solidFill>
                <a:prstClr val="black"/>
              </a:solidFill>
              <a:latin typeface="Calibri"/>
            </a:endParaRPr>
          </a:p>
        </p:txBody>
      </p:sp>
      <p:sp>
        <p:nvSpPr>
          <p:cNvPr id="4" name="Slide Number Placeholder 3"/>
          <p:cNvSpPr>
            <a:spLocks noGrp="1"/>
          </p:cNvSpPr>
          <p:nvPr>
            <p:ph type="sldNum" sz="quarter" idx="5"/>
          </p:nvPr>
        </p:nvSpPr>
        <p:spPr/>
        <p:txBody>
          <a:bodyPr/>
          <a:lstStyle/>
          <a:p>
            <a:fld id="{7658CFF1-88C1-4F05-9E8D-385B3BCF7A02}" type="slidenum">
              <a:rPr lang="en-US" smtClean="0"/>
              <a:t>23</a:t>
            </a:fld>
            <a:endParaRPr lang="en-US" dirty="0"/>
          </a:p>
        </p:txBody>
      </p:sp>
    </p:spTree>
    <p:extLst>
      <p:ext uri="{BB962C8B-B14F-4D97-AF65-F5344CB8AC3E}">
        <p14:creationId xmlns:p14="http://schemas.microsoft.com/office/powerpoint/2010/main" val="1945936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3252316"/>
          </a:xfrm>
        </p:spPr>
        <p:txBody>
          <a:bodyPr>
            <a:spAutoFit/>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600" kern="1200" dirty="0">
                <a:solidFill>
                  <a:schemeClr val="tx1">
                    <a:lumMod val="75000"/>
                    <a:lumOff val="25000"/>
                  </a:schemeClr>
                </a:solidFill>
              </a:rPr>
              <a:t>The U.S. Department of Treasury has approved a temporary increase in the daily credit card transaction limit from $24,999.99 to $39,999.99 per day for the FY 2024 H-1B cap season. This temporary increase is in response to the volume of previous H-1B registrations that exceeded the daily credit card limit.  </a:t>
            </a:r>
          </a:p>
          <a:p>
            <a:pPr defTabSz="966612">
              <a:defRPr/>
            </a:pPr>
            <a:endParaRPr lang="en-US" sz="1600" dirty="0">
              <a:solidFill>
                <a:schemeClr val="tx1">
                  <a:lumMod val="75000"/>
                  <a:lumOff val="25000"/>
                </a:schemeClr>
              </a:solidFill>
            </a:endParaRPr>
          </a:p>
          <a:p>
            <a:pPr defTabSz="966612">
              <a:defRPr/>
            </a:pPr>
            <a:r>
              <a:rPr lang="en-US" sz="1600" dirty="0">
                <a:solidFill>
                  <a:schemeClr val="tx1">
                    <a:lumMod val="75000"/>
                    <a:lumOff val="25000"/>
                  </a:schemeClr>
                </a:solidFill>
              </a:rPr>
              <a:t>If you attempt to pay for a submission that would go over the daily credit card transaction limit, you should see the error message above.  </a:t>
            </a:r>
          </a:p>
          <a:p>
            <a:pPr defTabSz="966612">
              <a:defRPr/>
            </a:pPr>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pPr defTabSz="966612">
              <a:defRPr/>
            </a:pPr>
            <a:r>
              <a:rPr lang="en-US" sz="1600" b="1" dirty="0">
                <a:solidFill>
                  <a:schemeClr val="tx1">
                    <a:lumMod val="75000"/>
                    <a:lumOff val="25000"/>
                  </a:schemeClr>
                </a:solidFill>
              </a:rPr>
              <a:t>**USCIS owns the images</a:t>
            </a:r>
          </a:p>
          <a:p>
            <a:pPr defTabSz="966612">
              <a:defRPr/>
            </a:pPr>
            <a:endParaRPr lang="en-US" sz="1600" b="1" dirty="0">
              <a:solidFill>
                <a:schemeClr val="tx1">
                  <a:lumMod val="75000"/>
                  <a:lumOff val="25000"/>
                </a:schemeClr>
              </a:solidFill>
            </a:endParaRPr>
          </a:p>
          <a:p>
            <a:pPr defTabSz="966612">
              <a:defRPr/>
            </a:pPr>
            <a:endParaRPr lang="en-US" dirty="0">
              <a:solidFill>
                <a:prstClr val="black"/>
              </a:solidFill>
              <a:latin typeface="Calibri"/>
            </a:endParaRPr>
          </a:p>
        </p:txBody>
      </p:sp>
      <p:sp>
        <p:nvSpPr>
          <p:cNvPr id="4" name="Slide Number Placeholder 3"/>
          <p:cNvSpPr>
            <a:spLocks noGrp="1"/>
          </p:cNvSpPr>
          <p:nvPr>
            <p:ph type="sldNum" sz="quarter" idx="5"/>
          </p:nvPr>
        </p:nvSpPr>
        <p:spPr/>
        <p:txBody>
          <a:bodyPr/>
          <a:lstStyle/>
          <a:p>
            <a:fld id="{7658CFF1-88C1-4F05-9E8D-385B3BCF7A02}" type="slidenum">
              <a:rPr lang="en-US" smtClean="0"/>
              <a:t>24</a:t>
            </a:fld>
            <a:endParaRPr lang="en-US" dirty="0"/>
          </a:p>
        </p:txBody>
      </p:sp>
    </p:spTree>
    <p:extLst>
      <p:ext uri="{BB962C8B-B14F-4D97-AF65-F5344CB8AC3E}">
        <p14:creationId xmlns:p14="http://schemas.microsoft.com/office/powerpoint/2010/main" val="2759451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2259330"/>
          </a:xfrm>
        </p:spPr>
        <p:txBody>
          <a:bodyPr/>
          <a:lstStyle/>
          <a:p>
            <a:r>
              <a:rPr lang="en-US" sz="1600" dirty="0">
                <a:solidFill>
                  <a:schemeClr val="tx1">
                    <a:lumMod val="75000"/>
                    <a:lumOff val="25000"/>
                  </a:schemeClr>
                </a:solidFill>
              </a:rPr>
              <a:t>After making payment and submitting your registration successfully, you will see this message. At this point, you can go back to your account to retrieve your records or review your information.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25</a:t>
            </a:fld>
            <a:endParaRPr lang="en-US" dirty="0"/>
          </a:p>
        </p:txBody>
      </p:sp>
    </p:spTree>
    <p:extLst>
      <p:ext uri="{BB962C8B-B14F-4D97-AF65-F5344CB8AC3E}">
        <p14:creationId xmlns:p14="http://schemas.microsoft.com/office/powerpoint/2010/main" val="3105539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47231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chemeClr val="tx1">
                    <a:lumMod val="75000"/>
                    <a:lumOff val="25000"/>
                  </a:schemeClr>
                </a:solidFill>
              </a:rPr>
              <a:t>Please CLICK on the slide to play the video. </a:t>
            </a:r>
          </a:p>
          <a:p>
            <a:endParaRPr lang="en-US" sz="1600" dirty="0">
              <a:solidFill>
                <a:schemeClr val="tx1">
                  <a:lumMod val="75000"/>
                  <a:lumOff val="25000"/>
                </a:schemeClr>
              </a:solidFill>
            </a:endParaRPr>
          </a:p>
          <a:p>
            <a:r>
              <a:rPr lang="en-US" sz="1600" dirty="0">
                <a:solidFill>
                  <a:schemeClr val="tx1">
                    <a:lumMod val="75000"/>
                    <a:lumOff val="25000"/>
                  </a:schemeClr>
                </a:solidFill>
              </a:rPr>
              <a:t>You would have followed the previous steps if you were </a:t>
            </a:r>
            <a:r>
              <a:rPr lang="en-US" sz="1600" u="none" dirty="0">
                <a:solidFill>
                  <a:schemeClr val="tx1">
                    <a:lumMod val="75000"/>
                    <a:lumOff val="25000"/>
                  </a:schemeClr>
                </a:solidFill>
              </a:rPr>
              <a:t>submitting a registration as </a:t>
            </a:r>
            <a:r>
              <a:rPr lang="en-US" sz="1600" dirty="0">
                <a:solidFill>
                  <a:schemeClr val="tx1">
                    <a:lumMod val="75000"/>
                    <a:lumOff val="25000"/>
                  </a:schemeClr>
                </a:solidFill>
              </a:rPr>
              <a:t>a </a:t>
            </a:r>
            <a:r>
              <a:rPr lang="en-US" altLang="en-US" sz="1600" dirty="0">
                <a:solidFill>
                  <a:schemeClr val="tx1">
                    <a:lumMod val="75000"/>
                    <a:lumOff val="25000"/>
                  </a:schemeClr>
                </a:solidFill>
              </a:rPr>
              <a:t>prospective petitioning company/entity </a:t>
            </a:r>
            <a:r>
              <a:rPr lang="en-US" sz="1600" dirty="0">
                <a:solidFill>
                  <a:schemeClr val="tx1">
                    <a:lumMod val="75000"/>
                    <a:lumOff val="25000"/>
                  </a:schemeClr>
                </a:solidFill>
              </a:rPr>
              <a:t>directly.  Now, we will talk about the process of </a:t>
            </a:r>
            <a:r>
              <a:rPr lang="en-US" sz="1600" kern="1200" dirty="0">
                <a:solidFill>
                  <a:schemeClr val="tx1">
                    <a:lumMod val="75000"/>
                    <a:lumOff val="25000"/>
                  </a:schemeClr>
                </a:solidFill>
              </a:rPr>
              <a:t>submitting a registration as a </a:t>
            </a:r>
            <a:r>
              <a:rPr lang="en-US" altLang="en-US" sz="1600" kern="1200" dirty="0">
                <a:solidFill>
                  <a:schemeClr val="tx1">
                    <a:lumMod val="75000"/>
                    <a:lumOff val="25000"/>
                  </a:schemeClr>
                </a:solidFill>
              </a:rPr>
              <a:t>prospective petitioning company/entity </a:t>
            </a:r>
            <a:r>
              <a:rPr lang="en-US" sz="1600" kern="1200" dirty="0">
                <a:solidFill>
                  <a:schemeClr val="tx1">
                    <a:lumMod val="75000"/>
                    <a:lumOff val="25000"/>
                  </a:schemeClr>
                </a:solidFill>
              </a:rPr>
              <a:t>with the assistance of a G-28 attorney or authorized representative.  </a:t>
            </a:r>
          </a:p>
          <a:p>
            <a:endParaRPr lang="en-US" sz="1600" dirty="0">
              <a:solidFill>
                <a:schemeClr val="tx1">
                  <a:lumMod val="75000"/>
                  <a:lumOff val="25000"/>
                </a:schemeClr>
              </a:solidFill>
            </a:endParaRPr>
          </a:p>
          <a:p>
            <a:r>
              <a:rPr lang="en-US" sz="1600" dirty="0">
                <a:solidFill>
                  <a:schemeClr val="tx1">
                    <a:lumMod val="75000"/>
                    <a:lumOff val="25000"/>
                  </a:schemeClr>
                </a:solidFill>
              </a:rPr>
              <a:t>As you will see, this process does not require the prospective petitioning company/entity to directly enter information on the registration.  Rather, the prospective petitioning company/entity should review the G-28 and registration(s) provided to them by their G-28 attorney or authorized representative.  </a:t>
            </a:r>
          </a:p>
          <a:p>
            <a:endParaRPr lang="en-US" sz="1600" dirty="0">
              <a:solidFill>
                <a:schemeClr val="tx1">
                  <a:lumMod val="75000"/>
                  <a:lumOff val="25000"/>
                </a:schemeClr>
              </a:solidFill>
            </a:endParaRPr>
          </a:p>
          <a:p>
            <a:r>
              <a:rPr lang="en-US" sz="1600" b="1" u="none" dirty="0">
                <a:solidFill>
                  <a:schemeClr val="tx1">
                    <a:lumMod val="75000"/>
                    <a:lumOff val="25000"/>
                  </a:schemeClr>
                </a:solidFill>
              </a:rPr>
              <a:t>Please CLICK on the slide to play the video.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26</a:t>
            </a:fld>
            <a:endParaRPr lang="en-US" dirty="0"/>
          </a:p>
        </p:txBody>
      </p:sp>
    </p:spTree>
    <p:extLst>
      <p:ext uri="{BB962C8B-B14F-4D97-AF65-F5344CB8AC3E}">
        <p14:creationId xmlns:p14="http://schemas.microsoft.com/office/powerpoint/2010/main" val="1548430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3493" y="4637465"/>
            <a:ext cx="6610773" cy="4620835"/>
          </a:xfrm>
        </p:spPr>
        <p:txBody>
          <a:bodyPr>
            <a:noAutofit/>
          </a:bodyPr>
          <a:lstStyle/>
          <a:p>
            <a:pPr defTabSz="966612">
              <a:defRPr/>
            </a:pPr>
            <a:r>
              <a:rPr lang="en-US" sz="1600" dirty="0">
                <a:solidFill>
                  <a:schemeClr val="tx1">
                    <a:lumMod val="75000"/>
                    <a:lumOff val="25000"/>
                  </a:schemeClr>
                </a:solidFill>
              </a:rPr>
              <a:t>Here is an example of what you will see inside your account. This screen lists all your prospective beneficiaries, the current status of each, and action, including notices that will appear once we have issued them.</a:t>
            </a:r>
          </a:p>
          <a:p>
            <a:pPr marL="181240" indent="-181240" defTabSz="966612">
              <a:buFont typeface="Arial" panose="020B0604020202020204" pitchFamily="34" charset="0"/>
              <a:buChar char="•"/>
              <a:defRPr/>
            </a:pPr>
            <a:endParaRPr lang="en-US" sz="1600" dirty="0">
              <a:solidFill>
                <a:schemeClr val="tx1">
                  <a:lumMod val="75000"/>
                  <a:lumOff val="25000"/>
                </a:schemeClr>
              </a:solidFill>
            </a:endParaRP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You will receive an online confirmation once we receive your registration. Each beneficiary will be assigned a confirmation number. This is the unique identifier assigned to each registration for each beneficiary in a submission. This number is only associated with the H-1B registration and cannot be used to track case status using Case Status Online. </a:t>
            </a: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You can visit the dashboard of your online account homepage to check the status of registrations.</a:t>
            </a: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You will be able to view the registration you submitted for each prospective beneficiary, the status of your submitted registrations and the action taken. We will also post notices when there is activity on your H-1B registrations which you can see in your account. This will include a hyperlink to see each notice regarding the action we have taken on each beneficiary. You can save the notice electronically and/or print each notice.    </a:t>
            </a:r>
          </a:p>
          <a:p>
            <a:pPr marL="181240" indent="-181240" defTabSz="966612">
              <a:spcAft>
                <a:spcPts val="600"/>
              </a:spcAft>
              <a:buFont typeface="Arial" panose="020B0604020202020204" pitchFamily="34" charset="0"/>
              <a:buChar char="•"/>
              <a:defRPr/>
            </a:pPr>
            <a:r>
              <a:rPr lang="en-US" sz="1600" dirty="0">
                <a:solidFill>
                  <a:schemeClr val="tx1">
                    <a:lumMod val="75000"/>
                    <a:lumOff val="25000"/>
                  </a:schemeClr>
                </a:solidFill>
              </a:rPr>
              <a:t>In your account profile, you can sign up to receive automatic notification via email or text message, so you will know when we have added a notice to your account. </a:t>
            </a:r>
          </a:p>
          <a:p>
            <a:pPr marL="181240" indent="-181240" defTabSz="966612">
              <a:buFont typeface="Arial" panose="020B0604020202020204" pitchFamily="34" charset="0"/>
              <a:buChar char="•"/>
              <a:defRPr/>
            </a:pPr>
            <a:endParaRPr lang="en-US" sz="1600" dirty="0">
              <a:solidFill>
                <a:schemeClr val="tx1">
                  <a:lumMod val="75000"/>
                  <a:lumOff val="25000"/>
                </a:schemeClr>
              </a:solidFill>
            </a:endParaRPr>
          </a:p>
          <a:p>
            <a:pPr defTabSz="966612">
              <a:defRPr/>
            </a:pPr>
            <a:r>
              <a:rPr lang="en-US" sz="1600" dirty="0">
                <a:solidFill>
                  <a:schemeClr val="tx1">
                    <a:lumMod val="75000"/>
                    <a:lumOff val="25000"/>
                  </a:schemeClr>
                </a:solidFill>
              </a:rPr>
              <a:t>Once again: you will be able to log into your USCIS account to see the status updates. </a:t>
            </a:r>
          </a:p>
          <a:p>
            <a:pPr defTabSz="966612">
              <a:defRPr/>
            </a:pPr>
            <a:r>
              <a:rPr lang="en-US" sz="1600" dirty="0">
                <a:solidFill>
                  <a:schemeClr val="tx1">
                    <a:lumMod val="75000"/>
                    <a:lumOff val="25000"/>
                  </a:schemeClr>
                </a:solidFill>
              </a:rPr>
              <a:t>“Submitted” registrations will remain in the system, and available for possible selection, until USCIS has determined that it has received sufficient petitions to meet the H-1B regular cap and advanced degree exemption. So, the “</a:t>
            </a:r>
            <a:r>
              <a:rPr lang="en-US" sz="1600" b="1" dirty="0">
                <a:solidFill>
                  <a:schemeClr val="tx1">
                    <a:lumMod val="75000"/>
                    <a:lumOff val="25000"/>
                  </a:schemeClr>
                </a:solidFill>
              </a:rPr>
              <a:t>Not Selected</a:t>
            </a:r>
            <a:r>
              <a:rPr lang="en-US" sz="1600" dirty="0">
                <a:solidFill>
                  <a:schemeClr val="tx1">
                    <a:lumMod val="75000"/>
                    <a:lumOff val="25000"/>
                  </a:schemeClr>
                </a:solidFill>
              </a:rPr>
              <a:t>” notification will not show for any registration until later. </a:t>
            </a:r>
          </a:p>
          <a:p>
            <a:pPr defTabSz="966612">
              <a:defRPr/>
            </a:pPr>
            <a:endParaRPr lang="en-US" sz="1600" u="none"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pPr defTabSz="966612">
              <a:defRPr/>
            </a:pPr>
            <a:endParaRPr lang="en-US" sz="1600" b="1"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p:txBody>
      </p:sp>
      <p:sp>
        <p:nvSpPr>
          <p:cNvPr id="4" name="Slide Number Placeholder 3"/>
          <p:cNvSpPr>
            <a:spLocks noGrp="1"/>
          </p:cNvSpPr>
          <p:nvPr>
            <p:ph type="sldNum" sz="quarter" idx="5"/>
          </p:nvPr>
        </p:nvSpPr>
        <p:spPr/>
        <p:txBody>
          <a:bodyPr/>
          <a:lstStyle/>
          <a:p>
            <a:pPr defTabSz="966612">
              <a:defRPr/>
            </a:pPr>
            <a:fld id="{02A59B14-03B6-4E29-AC4F-9F1E820D1E30}" type="slidenum">
              <a:rPr lang="en-US" altLang="en-US">
                <a:solidFill>
                  <a:prstClr val="black"/>
                </a:solidFill>
                <a:latin typeface="Calibri"/>
              </a:rPr>
              <a:pPr defTabSz="966612">
                <a:defRPr/>
              </a:pPr>
              <a:t>27</a:t>
            </a:fld>
            <a:endParaRPr lang="en-US" altLang="en-US" dirty="0">
              <a:solidFill>
                <a:prstClr val="black"/>
              </a:solidFill>
              <a:latin typeface="Calibri"/>
            </a:endParaRPr>
          </a:p>
        </p:txBody>
      </p:sp>
    </p:spTree>
    <p:extLst>
      <p:ext uri="{BB962C8B-B14F-4D97-AF65-F5344CB8AC3E}">
        <p14:creationId xmlns:p14="http://schemas.microsoft.com/office/powerpoint/2010/main" val="3383921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379114"/>
            <a:ext cx="6502400" cy="4945087"/>
          </a:xfrm>
        </p:spPr>
        <p:txBody>
          <a:bodyPr>
            <a:noAutofit/>
          </a:bodyPr>
          <a:lstStyle/>
          <a:p>
            <a:r>
              <a:rPr lang="en-US" sz="1500" dirty="0">
                <a:effectLst/>
                <a:ea typeface="MS PGothic" panose="020B0600070205080204" pitchFamily="34" charset="-128"/>
                <a:cs typeface="MS PGothic" panose="020B0600070205080204" pitchFamily="34" charset="-128"/>
              </a:rPr>
              <a:t>If you discover you or your representative submitted more than one registration for the same person and the initial registration period is still open (before noon Eastern on March 17, 2023), you can go into your account and delete the extra submission(s) until there is only one registration for the beneficiary. We do not refund the $10 fee if you delete a duplicate registration after submission.</a:t>
            </a:r>
          </a:p>
          <a:p>
            <a:endParaRPr lang="en-US" sz="1500" dirty="0">
              <a:effectLst/>
              <a:ea typeface="MS PGothic" panose="020B0600070205080204" pitchFamily="34" charset="-128"/>
              <a:cs typeface="MS PGothic" panose="020B0600070205080204" pitchFamily="34" charset="-128"/>
            </a:endParaRPr>
          </a:p>
          <a:p>
            <a:r>
              <a:rPr lang="en-US" sz="1500" dirty="0">
                <a:effectLst/>
                <a:ea typeface="MS PGothic" panose="020B0600070205080204" pitchFamily="34" charset="-128"/>
                <a:cs typeface="MS PGothic" panose="020B0600070205080204" pitchFamily="34" charset="-128"/>
              </a:rPr>
              <a:t>If you discover that you or your representative submitted more than one registration for the same person and the initial registration period has closed (after noon Eastern on March 17, 2023), there is no way to correct this error. We will remove all registrations submitted for the beneficiary by, or on behalf of, that prospective petitioner from the selection process. We do not refund the $10 fee for a removed registration.</a:t>
            </a:r>
          </a:p>
          <a:p>
            <a:r>
              <a:rPr lang="en-US" sz="1500" dirty="0">
                <a:effectLst/>
                <a:ea typeface="MS PGothic" panose="020B0600070205080204" pitchFamily="34" charset="-128"/>
                <a:cs typeface="MS PGothic" panose="020B0600070205080204" pitchFamily="34" charset="-128"/>
              </a:rPr>
              <a:t>  </a:t>
            </a:r>
          </a:p>
          <a:p>
            <a:r>
              <a:rPr lang="en-US" sz="1500" dirty="0">
                <a:effectLst/>
                <a:ea typeface="MS PGothic" panose="020B0600070205080204" pitchFamily="34" charset="-128"/>
              </a:rPr>
              <a:t>Remember, if you submit more than one registration per beneficiary in the same fiscal year, all registrations submitted by your company or entity </a:t>
            </a:r>
            <a:r>
              <a:rPr lang="en-US" sz="1500" b="1" dirty="0">
                <a:effectLst/>
                <a:ea typeface="MS PGothic" panose="020B0600070205080204" pitchFamily="34" charset="-128"/>
              </a:rPr>
              <a:t>for this particular beneficiary </a:t>
            </a:r>
            <a:r>
              <a:rPr lang="en-US" sz="1500" dirty="0">
                <a:effectLst/>
                <a:ea typeface="MS PGothic" panose="020B0600070205080204" pitchFamily="34" charset="-128"/>
              </a:rPr>
              <a:t>will be considered invalid and removed from the selection process.</a:t>
            </a:r>
          </a:p>
          <a:p>
            <a:endParaRPr lang="en-US" sz="1500" b="1" dirty="0">
              <a:solidFill>
                <a:prstClr val="black"/>
              </a:solidFill>
            </a:endParaRPr>
          </a:p>
          <a:p>
            <a:pPr defTabSz="966612">
              <a:defRPr/>
            </a:pPr>
            <a:r>
              <a:rPr lang="en-US" sz="1500" b="1" dirty="0">
                <a:solidFill>
                  <a:prstClr val="black"/>
                </a:solidFill>
              </a:rPr>
              <a:t>NEXT SLIDE  </a:t>
            </a:r>
          </a:p>
          <a:p>
            <a:pPr defTabSz="966612">
              <a:defRPr/>
            </a:pPr>
            <a:r>
              <a:rPr lang="en-US" sz="1500" b="1" dirty="0">
                <a:solidFill>
                  <a:prstClr val="black"/>
                </a:solidFill>
              </a:rPr>
              <a:t>**USCIS owns the images</a:t>
            </a:r>
          </a:p>
        </p:txBody>
      </p:sp>
      <p:sp>
        <p:nvSpPr>
          <p:cNvPr id="4" name="Slide Number Placeholder 3"/>
          <p:cNvSpPr>
            <a:spLocks noGrp="1"/>
          </p:cNvSpPr>
          <p:nvPr>
            <p:ph type="sldNum" sz="quarter" idx="5"/>
          </p:nvPr>
        </p:nvSpPr>
        <p:spPr/>
        <p:txBody>
          <a:bodyPr/>
          <a:lstStyle/>
          <a:p>
            <a:fld id="{7658CFF1-88C1-4F05-9E8D-385B3BCF7A02}" type="slidenum">
              <a:rPr lang="en-US" smtClean="0"/>
              <a:t>28</a:t>
            </a:fld>
            <a:endParaRPr lang="en-US" dirty="0"/>
          </a:p>
        </p:txBody>
      </p:sp>
    </p:spTree>
    <p:extLst>
      <p:ext uri="{BB962C8B-B14F-4D97-AF65-F5344CB8AC3E}">
        <p14:creationId xmlns:p14="http://schemas.microsoft.com/office/powerpoint/2010/main" val="322422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rPr>
              <a:t>Once again, if you want to create an H-1B registrant account, you can do that now.  And the registration period opens on March 1 at noon eastern and closes on March 17 at noon eastern time.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**Image obtained from bing.com images, using the filter “</a:t>
            </a:r>
            <a:r>
              <a:rPr lang="en-US" sz="1600" b="0" i="0" dirty="0">
                <a:solidFill>
                  <a:schemeClr val="tx1">
                    <a:lumMod val="75000"/>
                    <a:lumOff val="25000"/>
                  </a:schemeClr>
                </a:solidFill>
                <a:effectLst/>
              </a:rPr>
              <a:t>Free to modify, share, and use commercially”</a:t>
            </a:r>
            <a:endParaRPr lang="en-US" sz="1600" b="1" dirty="0">
              <a:solidFill>
                <a:schemeClr val="tx1">
                  <a:lumMod val="75000"/>
                  <a:lumOff val="25000"/>
                </a:schemeClr>
              </a:solidFill>
            </a:endParaRP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29</a:t>
            </a:fld>
            <a:endParaRPr lang="en-US" dirty="0"/>
          </a:p>
        </p:txBody>
      </p:sp>
    </p:spTree>
    <p:extLst>
      <p:ext uri="{BB962C8B-B14F-4D97-AF65-F5344CB8AC3E}">
        <p14:creationId xmlns:p14="http://schemas.microsoft.com/office/powerpoint/2010/main" val="400865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651376"/>
            <a:ext cx="6502400" cy="4229100"/>
          </a:xfrm>
        </p:spPr>
        <p:txBody>
          <a:bodyPr wrap="square">
            <a:noAutofit/>
          </a:bodyPr>
          <a:lstStyle/>
          <a:p>
            <a:pPr defTabSz="966612">
              <a:defRPr/>
            </a:pPr>
            <a:r>
              <a:rPr lang="en-US" sz="1600" dirty="0">
                <a:solidFill>
                  <a:schemeClr val="tx1">
                    <a:lumMod val="75000"/>
                    <a:lumOff val="25000"/>
                  </a:schemeClr>
                </a:solidFill>
              </a:rPr>
              <a:t>Today we will provide an informational overview of the H-1B electronic registration process in the USCIS online account.</a:t>
            </a:r>
          </a:p>
          <a:p>
            <a:pPr defTabSz="966612">
              <a:defRPr/>
            </a:pPr>
            <a:endParaRPr lang="en-US" sz="1600" dirty="0">
              <a:solidFill>
                <a:schemeClr val="tx1">
                  <a:lumMod val="75000"/>
                  <a:lumOff val="25000"/>
                </a:schemeClr>
              </a:solidFill>
            </a:endParaRPr>
          </a:p>
          <a:p>
            <a:pPr marL="181240" indent="-181240" defTabSz="966612">
              <a:buFont typeface="Arial" panose="020B0604020202020204" pitchFamily="34" charset="0"/>
              <a:buChar char="•"/>
              <a:defRPr/>
            </a:pPr>
            <a:r>
              <a:rPr lang="en-US" sz="1600" b="0" dirty="0">
                <a:solidFill>
                  <a:schemeClr val="tx1">
                    <a:lumMod val="75000"/>
                    <a:lumOff val="25000"/>
                  </a:schemeClr>
                </a:solidFill>
              </a:rPr>
              <a:t>We will review how to create a USCIS Online Account; </a:t>
            </a:r>
          </a:p>
          <a:p>
            <a:pPr marL="181240" indent="-181240" defTabSz="966612">
              <a:buFont typeface="Arial" panose="020B0604020202020204" pitchFamily="34" charset="0"/>
              <a:buChar char="•"/>
              <a:defRPr/>
            </a:pPr>
            <a:r>
              <a:rPr lang="en-US" sz="1600" dirty="0">
                <a:solidFill>
                  <a:schemeClr val="tx1">
                    <a:lumMod val="75000"/>
                    <a:lumOff val="25000"/>
                  </a:schemeClr>
                </a:solidFill>
              </a:rPr>
              <a:t>Share important reminders about the H-1B registration process; </a:t>
            </a:r>
          </a:p>
          <a:p>
            <a:pPr marL="181240" indent="-181240" defTabSz="966612">
              <a:buFont typeface="Arial" panose="020B0604020202020204" pitchFamily="34" charset="0"/>
              <a:buChar char="•"/>
              <a:defRPr/>
            </a:pPr>
            <a:r>
              <a:rPr lang="en-US" sz="1600" dirty="0">
                <a:solidFill>
                  <a:schemeClr val="tx1">
                    <a:lumMod val="75000"/>
                    <a:lumOff val="25000"/>
                  </a:schemeClr>
                </a:solidFill>
              </a:rPr>
              <a:t>Talk about new features we have made available for the FY2024 Cap Season; </a:t>
            </a:r>
          </a:p>
          <a:p>
            <a:pPr marL="181240" indent="-181240" defTabSz="966612">
              <a:buFont typeface="Arial" panose="020B0604020202020204" pitchFamily="34" charset="0"/>
              <a:buChar char="•"/>
              <a:defRPr/>
            </a:pPr>
            <a:r>
              <a:rPr lang="en-US" sz="1600" dirty="0">
                <a:solidFill>
                  <a:schemeClr val="tx1">
                    <a:lumMod val="75000"/>
                    <a:lumOff val="25000"/>
                  </a:schemeClr>
                </a:solidFill>
              </a:rPr>
              <a:t>Review key dates and information for this year’s registration period and notification process; and </a:t>
            </a:r>
          </a:p>
          <a:p>
            <a:pPr marL="181240" indent="-181240" defTabSz="966612">
              <a:buFont typeface="Arial" panose="020B0604020202020204" pitchFamily="34" charset="0"/>
              <a:buChar char="•"/>
              <a:defRPr/>
            </a:pPr>
            <a:r>
              <a:rPr lang="en-US" sz="1600" dirty="0">
                <a:solidFill>
                  <a:schemeClr val="tx1">
                    <a:lumMod val="75000"/>
                    <a:lumOff val="25000"/>
                  </a:schemeClr>
                </a:solidFill>
              </a:rPr>
              <a:t>Answer your questions.</a:t>
            </a:r>
          </a:p>
          <a:p>
            <a:pPr defTabSz="966612">
              <a:defRPr/>
            </a:pPr>
            <a:endParaRPr lang="en-US" sz="1600" dirty="0">
              <a:solidFill>
                <a:schemeClr val="tx1">
                  <a:lumMod val="75000"/>
                  <a:lumOff val="25000"/>
                </a:schemeClr>
              </a:solidFill>
            </a:endParaRPr>
          </a:p>
          <a:p>
            <a:pPr defTabSz="966612">
              <a:defRPr/>
            </a:pPr>
            <a:r>
              <a:rPr lang="en-US" sz="1600" b="0" dirty="0">
                <a:solidFill>
                  <a:schemeClr val="tx1">
                    <a:lumMod val="75000"/>
                    <a:lumOff val="25000"/>
                  </a:schemeClr>
                </a:solidFill>
              </a:rPr>
              <a:t>This is the fourth year we’ve had H-1B online registrations. This is the only engagement we’re hosting on this topic this year, and we will review topics we covered in previous years fairly quickly. If you are new to this, don’t worry. Our slides cover </a:t>
            </a:r>
            <a:r>
              <a:rPr lang="en-US" sz="1600" b="0" u="none" dirty="0">
                <a:solidFill>
                  <a:schemeClr val="tx1">
                    <a:lumMod val="75000"/>
                    <a:lumOff val="25000"/>
                  </a:schemeClr>
                </a:solidFill>
              </a:rPr>
              <a:t>a lot of information about the registration process </a:t>
            </a:r>
            <a:r>
              <a:rPr lang="en-US" sz="1600" b="0" dirty="0">
                <a:solidFill>
                  <a:schemeClr val="tx1">
                    <a:lumMod val="75000"/>
                    <a:lumOff val="25000"/>
                  </a:schemeClr>
                </a:solidFill>
              </a:rPr>
              <a:t>and will help you to review topics like account creation and account recovery in more detail.  </a:t>
            </a:r>
            <a:endParaRPr lang="en-US" sz="1600" dirty="0">
              <a:solidFill>
                <a:schemeClr val="tx1">
                  <a:lumMod val="75000"/>
                  <a:lumOff val="25000"/>
                </a:schemeClr>
              </a:solidFill>
            </a:endParaRPr>
          </a:p>
          <a:p>
            <a:pPr defTabSz="966612">
              <a:defRPr/>
            </a:pPr>
            <a:endParaRPr lang="en-US" sz="1600" dirty="0">
              <a:solidFill>
                <a:schemeClr val="tx1">
                  <a:lumMod val="75000"/>
                  <a:lumOff val="25000"/>
                </a:schemeClr>
              </a:solidFill>
            </a:endParaRPr>
          </a:p>
          <a:p>
            <a:pPr defTabSz="966612">
              <a:spcAft>
                <a:spcPts val="317"/>
              </a:spcAft>
              <a:defRPr/>
            </a:pPr>
            <a:r>
              <a:rPr lang="en-US" sz="1600" dirty="0">
                <a:solidFill>
                  <a:schemeClr val="tx1">
                    <a:lumMod val="75000"/>
                    <a:lumOff val="25000"/>
                  </a:schemeClr>
                </a:solidFill>
              </a:rPr>
              <a:t>The benefits of the USCIS online account include: </a:t>
            </a:r>
          </a:p>
          <a:p>
            <a:pPr marL="181240" indent="-181240" defTabSz="966612">
              <a:spcAft>
                <a:spcPts val="317"/>
              </a:spcAft>
              <a:buFont typeface="Arial" panose="020B0604020202020204" pitchFamily="34" charset="0"/>
              <a:buChar char="•"/>
              <a:defRPr/>
            </a:pPr>
            <a:r>
              <a:rPr lang="en-US" sz="1600" dirty="0">
                <a:solidFill>
                  <a:schemeClr val="tx1">
                    <a:lumMod val="75000"/>
                    <a:lumOff val="25000"/>
                  </a:schemeClr>
                </a:solidFill>
              </a:rPr>
              <a:t>Knowing that you filled out all the required parts of the registration; </a:t>
            </a:r>
          </a:p>
          <a:p>
            <a:pPr marL="181240" indent="-181240" defTabSz="966612">
              <a:spcAft>
                <a:spcPts val="317"/>
              </a:spcAft>
              <a:buFont typeface="Arial" panose="020B0604020202020204" pitchFamily="34" charset="0"/>
              <a:buChar char="•"/>
              <a:defRPr/>
            </a:pPr>
            <a:r>
              <a:rPr lang="en-US" sz="1600" dirty="0">
                <a:solidFill>
                  <a:schemeClr val="tx1">
                    <a:lumMod val="75000"/>
                    <a:lumOff val="25000"/>
                  </a:schemeClr>
                </a:solidFill>
              </a:rPr>
              <a:t>Receiving an online confirmation when USCIS receives your registration; </a:t>
            </a:r>
          </a:p>
          <a:p>
            <a:pPr marL="181240" indent="-181240" defTabSz="966612">
              <a:spcAft>
                <a:spcPts val="317"/>
              </a:spcAft>
              <a:buFont typeface="Arial" panose="020B0604020202020204" pitchFamily="34" charset="0"/>
              <a:buChar char="•"/>
              <a:defRPr/>
            </a:pPr>
            <a:r>
              <a:rPr lang="en-US" sz="1600" dirty="0">
                <a:solidFill>
                  <a:schemeClr val="tx1">
                    <a:lumMod val="75000"/>
                    <a:lumOff val="25000"/>
                  </a:schemeClr>
                </a:solidFill>
              </a:rPr>
              <a:t>Having the convenience of checking your registrations for duplicate entries, once submitted;</a:t>
            </a:r>
          </a:p>
          <a:p>
            <a:pPr marL="181240" indent="-181240" defTabSz="966612">
              <a:spcAft>
                <a:spcPts val="317"/>
              </a:spcAft>
              <a:buFont typeface="Arial" panose="020B0604020202020204" pitchFamily="34" charset="0"/>
              <a:buChar char="•"/>
              <a:defRPr/>
            </a:pPr>
            <a:r>
              <a:rPr lang="en-US" sz="1600" dirty="0">
                <a:solidFill>
                  <a:schemeClr val="tx1">
                    <a:lumMod val="75000"/>
                    <a:lumOff val="25000"/>
                  </a:schemeClr>
                </a:solidFill>
              </a:rPr>
              <a:t>Receiving automatic updates about your registration; and</a:t>
            </a:r>
          </a:p>
          <a:p>
            <a:pPr marL="181240" indent="-181240" defTabSz="966612">
              <a:spcAft>
                <a:spcPts val="317"/>
              </a:spcAft>
              <a:buFont typeface="Arial" panose="020B0604020202020204" pitchFamily="34" charset="0"/>
              <a:buChar char="•"/>
              <a:defRPr/>
            </a:pPr>
            <a:r>
              <a:rPr lang="en-US" sz="1600" dirty="0">
                <a:solidFill>
                  <a:schemeClr val="tx1">
                    <a:lumMod val="75000"/>
                    <a:lumOff val="25000"/>
                  </a:schemeClr>
                </a:solidFill>
              </a:rPr>
              <a:t>Paying fees conveniently and securely online.</a:t>
            </a:r>
          </a:p>
          <a:p>
            <a:pPr defTabSz="966612">
              <a:defRPr/>
            </a:pPr>
            <a:endParaRPr lang="en-US" sz="1600" b="1"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pPr defTabSz="966612">
              <a:defRPr/>
            </a:pPr>
            <a:r>
              <a:rPr lang="en-US" sz="1600" b="1" dirty="0">
                <a:solidFill>
                  <a:schemeClr val="tx1">
                    <a:lumMod val="75000"/>
                    <a:lumOff val="25000"/>
                  </a:schemeClr>
                </a:solidFill>
              </a:rPr>
              <a:t>USCIS owns the image</a:t>
            </a:r>
          </a:p>
          <a:p>
            <a:endParaRPr lang="en-US" dirty="0"/>
          </a:p>
        </p:txBody>
      </p:sp>
      <p:sp>
        <p:nvSpPr>
          <p:cNvPr id="4" name="Slide Number Placeholder 3"/>
          <p:cNvSpPr>
            <a:spLocks noGrp="1"/>
          </p:cNvSpPr>
          <p:nvPr>
            <p:ph type="sldNum" sz="quarter" idx="5"/>
          </p:nvPr>
        </p:nvSpPr>
        <p:spPr/>
        <p:txBody>
          <a:bodyPr/>
          <a:lstStyle/>
          <a:p>
            <a:pPr defTabSz="966612">
              <a:defRPr/>
            </a:pPr>
            <a:fld id="{02A59B14-03B6-4E29-AC4F-9F1E820D1E30}" type="slidenum">
              <a:rPr lang="en-US" altLang="en-US">
                <a:solidFill>
                  <a:prstClr val="black"/>
                </a:solidFill>
                <a:latin typeface="Calibri"/>
              </a:rPr>
              <a:pPr defTabSz="966612">
                <a:defRPr/>
              </a:pPr>
              <a:t>3</a:t>
            </a:fld>
            <a:endParaRPr lang="en-US" altLang="en-US" dirty="0">
              <a:solidFill>
                <a:prstClr val="black"/>
              </a:solidFill>
              <a:latin typeface="Calibri"/>
            </a:endParaRPr>
          </a:p>
        </p:txBody>
      </p:sp>
    </p:spTree>
    <p:extLst>
      <p:ext uri="{BB962C8B-B14F-4D97-AF65-F5344CB8AC3E}">
        <p14:creationId xmlns:p14="http://schemas.microsoft.com/office/powerpoint/2010/main" val="564229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4037330"/>
          </a:xfrm>
        </p:spPr>
        <p:txBody>
          <a:bodyPr/>
          <a:lstStyle/>
          <a:p>
            <a:pPr defTabSz="966612">
              <a:defRPr/>
            </a:pPr>
            <a:r>
              <a:rPr lang="en-US" sz="1600" baseline="0" dirty="0">
                <a:solidFill>
                  <a:schemeClr val="tx1">
                    <a:lumMod val="75000"/>
                    <a:lumOff val="25000"/>
                  </a:schemeClr>
                </a:solidFill>
              </a:rPr>
              <a:t>Here are some helpful resources and links. </a:t>
            </a:r>
          </a:p>
          <a:p>
            <a:pPr defTabSz="966612">
              <a:defRPr/>
            </a:pPr>
            <a:endParaRPr lang="en-US" sz="1600" baseline="0" dirty="0">
              <a:solidFill>
                <a:schemeClr val="tx1">
                  <a:lumMod val="75000"/>
                  <a:lumOff val="25000"/>
                </a:schemeClr>
              </a:solidFill>
            </a:endParaRPr>
          </a:p>
          <a:p>
            <a:pPr defTabSz="966612">
              <a:defRPr/>
            </a:pPr>
            <a:r>
              <a:rPr lang="en-US" sz="1600" baseline="0" dirty="0">
                <a:solidFill>
                  <a:schemeClr val="tx1">
                    <a:lumMod val="75000"/>
                    <a:lumOff val="25000"/>
                  </a:schemeClr>
                </a:solidFill>
              </a:rPr>
              <a:t>You can log into your myUSCIS account at any time to view status updates.</a:t>
            </a:r>
          </a:p>
          <a:p>
            <a:pPr defTabSz="966612">
              <a:defRPr/>
            </a:pPr>
            <a:endParaRPr lang="en-US" sz="1600" baseline="0" dirty="0">
              <a:solidFill>
                <a:schemeClr val="tx1">
                  <a:lumMod val="75000"/>
                  <a:lumOff val="25000"/>
                </a:schemeClr>
              </a:solidFill>
            </a:endParaRPr>
          </a:p>
          <a:p>
            <a:pPr defTabSz="966612">
              <a:defRPr/>
            </a:pPr>
            <a:r>
              <a:rPr lang="en-US" sz="1600" baseline="0" dirty="0">
                <a:solidFill>
                  <a:schemeClr val="tx1">
                    <a:lumMod val="75000"/>
                    <a:lumOff val="25000"/>
                  </a:schemeClr>
                </a:solidFill>
              </a:rPr>
              <a:t>For technical support and password resets, please use the need help web form, which is the third link shown here. </a:t>
            </a:r>
          </a:p>
          <a:p>
            <a:pPr defTabSz="966612">
              <a:defRPr/>
            </a:pPr>
            <a:endParaRPr lang="en-US" sz="1600" baseline="0" dirty="0">
              <a:solidFill>
                <a:schemeClr val="tx1">
                  <a:lumMod val="75000"/>
                  <a:lumOff val="25000"/>
                </a:schemeClr>
              </a:solidFill>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600" baseline="0" dirty="0">
                <a:solidFill>
                  <a:schemeClr val="tx1">
                    <a:lumMod val="75000"/>
                    <a:lumOff val="25000"/>
                  </a:schemeClr>
                </a:solidFill>
              </a:rPr>
              <a:t>For help with H-1B Electronic Registration inquiries, email us at: uscisfeedback@uscis.gov.  </a:t>
            </a:r>
            <a:r>
              <a:rPr lang="en-US" sz="1600" baseline="0" dirty="0">
                <a:solidFill>
                  <a:schemeClr val="tx1">
                    <a:lumMod val="75000"/>
                    <a:lumOff val="25000"/>
                  </a:schemeClr>
                </a:solidFill>
                <a:effectLst/>
              </a:rPr>
              <a:t>Be sure to p</a:t>
            </a:r>
            <a:r>
              <a:rPr lang="en-US" sz="1600" dirty="0">
                <a:solidFill>
                  <a:schemeClr val="tx1">
                    <a:lumMod val="75000"/>
                    <a:lumOff val="25000"/>
                  </a:schemeClr>
                </a:solidFill>
                <a:effectLst/>
              </a:rPr>
              <a:t>ut "H1B Electronic Registration“ in the subject line of the email. </a:t>
            </a:r>
          </a:p>
          <a:p>
            <a:pPr defTabSz="966612">
              <a:defRPr/>
            </a:pPr>
            <a:endParaRPr lang="en-US" sz="1600" baseline="0" dirty="0">
              <a:solidFill>
                <a:schemeClr val="tx1">
                  <a:lumMod val="75000"/>
                  <a:lumOff val="25000"/>
                </a:schemeClr>
              </a:solidFill>
            </a:endParaRPr>
          </a:p>
          <a:p>
            <a:r>
              <a:rPr lang="en-US" sz="1600" dirty="0">
                <a:solidFill>
                  <a:schemeClr val="tx1">
                    <a:lumMod val="75000"/>
                    <a:lumOff val="25000"/>
                  </a:schemeClr>
                </a:solidFill>
              </a:rPr>
              <a:t>For</a:t>
            </a:r>
            <a:r>
              <a:rPr lang="en-US" sz="1600" baseline="0" dirty="0">
                <a:solidFill>
                  <a:schemeClr val="tx1">
                    <a:lumMod val="75000"/>
                    <a:lumOff val="25000"/>
                  </a:schemeClr>
                </a:solidFill>
              </a:rPr>
              <a:t> more information on the H-1B electronic registration process and implementation, visit the H-1B webpage on uscis.gov</a:t>
            </a:r>
            <a:r>
              <a:rPr lang="en-US" sz="1600" dirty="0">
                <a:solidFill>
                  <a:schemeClr val="tx1">
                    <a:lumMod val="75000"/>
                    <a:lumOff val="25000"/>
                  </a:schemeClr>
                </a:solidFill>
              </a:rPr>
              <a:t>.</a:t>
            </a:r>
          </a:p>
          <a:p>
            <a:endParaRPr lang="en-US" sz="1600" baseline="0" dirty="0">
              <a:solidFill>
                <a:schemeClr val="tx1">
                  <a:lumMod val="75000"/>
                  <a:lumOff val="25000"/>
                </a:schemeClr>
              </a:solidFill>
            </a:endParaRPr>
          </a:p>
          <a:p>
            <a:r>
              <a:rPr lang="en-US" sz="1600" b="1" dirty="0">
                <a:solidFill>
                  <a:schemeClr val="tx1">
                    <a:lumMod val="75000"/>
                    <a:lumOff val="25000"/>
                  </a:schemeClr>
                </a:solidFill>
              </a:rPr>
              <a:t>NEXT SLIDE</a:t>
            </a:r>
            <a:endParaRPr lang="en-US" sz="1600" b="1" baseline="0"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endParaRPr lang="en-US" baseline="0" dirty="0"/>
          </a:p>
        </p:txBody>
      </p:sp>
      <p:sp>
        <p:nvSpPr>
          <p:cNvPr id="4" name="Slide Number Placeholder 3"/>
          <p:cNvSpPr>
            <a:spLocks noGrp="1"/>
          </p:cNvSpPr>
          <p:nvPr>
            <p:ph type="sldNum" sz="quarter" idx="10"/>
          </p:nvPr>
        </p:nvSpPr>
        <p:spPr/>
        <p:txBody>
          <a:bodyPr/>
          <a:lstStyle/>
          <a:p>
            <a:fld id="{7658CFF1-88C1-4F05-9E8D-385B3BCF7A02}" type="slidenum">
              <a:rPr lang="en-US" smtClean="0"/>
              <a:t>30</a:t>
            </a:fld>
            <a:endParaRPr lang="en-US" dirty="0"/>
          </a:p>
        </p:txBody>
      </p:sp>
    </p:spTree>
    <p:extLst>
      <p:ext uri="{BB962C8B-B14F-4D97-AF65-F5344CB8AC3E}">
        <p14:creationId xmlns:p14="http://schemas.microsoft.com/office/powerpoint/2010/main" val="4223429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600" kern="1200" dirty="0">
                <a:solidFill>
                  <a:schemeClr val="tx1">
                    <a:lumMod val="75000"/>
                    <a:lumOff val="25000"/>
                  </a:schemeClr>
                </a:solidFill>
                <a:effectLst/>
              </a:rPr>
              <a:t>We are very excited about our online services. We’re striving to improve these tools and resources every day and your feedback is an invaluable part of that process. We encourage you to please send feedback to us at </a:t>
            </a:r>
            <a:r>
              <a:rPr lang="en-US" sz="1600" u="sng" kern="1200" dirty="0">
                <a:solidFill>
                  <a:schemeClr val="tx1"/>
                </a:solidFill>
                <a:effectLst/>
                <a:hlinkClick r:id="rId3"/>
              </a:rPr>
              <a:t>public.engagement@uscis.dhs.gov</a:t>
            </a:r>
            <a:r>
              <a:rPr lang="en-US" sz="1600" kern="1200" dirty="0">
                <a:solidFill>
                  <a:schemeClr val="tx1">
                    <a:lumMod val="75000"/>
                    <a:lumOff val="25000"/>
                  </a:schemeClr>
                </a:solidFill>
                <a:effectLst/>
              </a:rPr>
              <a:t>.</a:t>
            </a:r>
          </a:p>
          <a:p>
            <a:pPr defTabSz="966612">
              <a:defRPr/>
            </a:pPr>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END</a:t>
            </a:r>
          </a:p>
          <a:p>
            <a:endParaRPr lang="en-US" dirty="0"/>
          </a:p>
        </p:txBody>
      </p:sp>
      <p:sp>
        <p:nvSpPr>
          <p:cNvPr id="4" name="Slide Number Placeholder 3"/>
          <p:cNvSpPr>
            <a:spLocks noGrp="1"/>
          </p:cNvSpPr>
          <p:nvPr>
            <p:ph type="sldNum" sz="quarter" idx="10"/>
          </p:nvPr>
        </p:nvSpPr>
        <p:spPr/>
        <p:txBody>
          <a:bodyPr/>
          <a:lstStyle/>
          <a:p>
            <a:fld id="{7658CFF1-88C1-4F05-9E8D-385B3BCF7A02}" type="slidenum">
              <a:rPr lang="en-US" smtClean="0"/>
              <a:t>31</a:t>
            </a:fld>
            <a:endParaRPr lang="en-US" dirty="0"/>
          </a:p>
        </p:txBody>
      </p:sp>
    </p:spTree>
    <p:extLst>
      <p:ext uri="{BB962C8B-B14F-4D97-AF65-F5344CB8AC3E}">
        <p14:creationId xmlns:p14="http://schemas.microsoft.com/office/powerpoint/2010/main" val="1555855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02A59B14-03B6-4E29-AC4F-9F1E820D1E30}" type="slidenum">
              <a:rPr lang="en-US" altLang="en-US">
                <a:solidFill>
                  <a:prstClr val="black"/>
                </a:solidFill>
                <a:latin typeface="Calibri"/>
              </a:rPr>
              <a:pPr defTabSz="966612">
                <a:defRPr/>
              </a:pPr>
              <a:t>32</a:t>
            </a:fld>
            <a:endParaRPr lang="en-US" altLang="en-US" dirty="0">
              <a:solidFill>
                <a:prstClr val="black"/>
              </a:solidFill>
              <a:latin typeface="Calibri"/>
            </a:endParaRPr>
          </a:p>
        </p:txBody>
      </p:sp>
    </p:spTree>
    <p:extLst>
      <p:ext uri="{BB962C8B-B14F-4D97-AF65-F5344CB8AC3E}">
        <p14:creationId xmlns:p14="http://schemas.microsoft.com/office/powerpoint/2010/main" val="3951138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58CFF1-88C1-4F05-9E8D-385B3BCF7A02}" type="slidenum">
              <a:rPr lang="en-US" smtClean="0"/>
              <a:t>33</a:t>
            </a:fld>
            <a:endParaRPr lang="en-US" dirty="0"/>
          </a:p>
        </p:txBody>
      </p:sp>
    </p:spTree>
    <p:extLst>
      <p:ext uri="{BB962C8B-B14F-4D97-AF65-F5344CB8AC3E}">
        <p14:creationId xmlns:p14="http://schemas.microsoft.com/office/powerpoint/2010/main" val="2480316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58CFF1-88C1-4F05-9E8D-385B3BCF7A02}" type="slidenum">
              <a:rPr lang="en-US" smtClean="0"/>
              <a:t>34</a:t>
            </a:fld>
            <a:endParaRPr lang="en-US" dirty="0"/>
          </a:p>
        </p:txBody>
      </p:sp>
    </p:spTree>
    <p:extLst>
      <p:ext uri="{BB962C8B-B14F-4D97-AF65-F5344CB8AC3E}">
        <p14:creationId xmlns:p14="http://schemas.microsoft.com/office/powerpoint/2010/main" val="313176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rPr>
              <a:t>Once again, the registration period is open from March 1 at noon until March 17 at noon. </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NEXT SLIDE</a:t>
            </a:r>
          </a:p>
          <a:p>
            <a:endParaRPr lang="en-US" sz="1600" dirty="0">
              <a:solidFill>
                <a:schemeClr val="tx1">
                  <a:lumMod val="75000"/>
                  <a:lumOff val="25000"/>
                </a:schemeClr>
              </a:solidFill>
            </a:endParaRPr>
          </a:p>
          <a:p>
            <a:pPr defTabSz="966612">
              <a:defRPr/>
            </a:pPr>
            <a:r>
              <a:rPr lang="en-US" sz="1600" b="1" dirty="0">
                <a:solidFill>
                  <a:schemeClr val="tx1">
                    <a:lumMod val="75000"/>
                    <a:lumOff val="25000"/>
                  </a:schemeClr>
                </a:solidFill>
              </a:rPr>
              <a:t>**Image obtained from bing.com images, using the filter “</a:t>
            </a:r>
            <a:r>
              <a:rPr lang="en-US" sz="1600" b="0" i="0" dirty="0">
                <a:solidFill>
                  <a:schemeClr val="tx1">
                    <a:lumMod val="75000"/>
                    <a:lumOff val="25000"/>
                  </a:schemeClr>
                </a:solidFill>
                <a:effectLst/>
              </a:rPr>
              <a:t>Free to modify, share, and use commercially”</a:t>
            </a:r>
            <a:endParaRPr lang="en-US" sz="1600" b="1" dirty="0">
              <a:solidFill>
                <a:schemeClr val="tx1">
                  <a:lumMod val="75000"/>
                  <a:lumOff val="25000"/>
                </a:schemeClr>
              </a:solidFill>
            </a:endParaRP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4</a:t>
            </a:fld>
            <a:endParaRPr lang="en-US" dirty="0"/>
          </a:p>
        </p:txBody>
      </p:sp>
    </p:spTree>
    <p:extLst>
      <p:ext uri="{BB962C8B-B14F-4D97-AF65-F5344CB8AC3E}">
        <p14:creationId xmlns:p14="http://schemas.microsoft.com/office/powerpoint/2010/main" val="326393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73270"/>
            <a:ext cx="6502400" cy="4850130"/>
          </a:xfrm>
        </p:spPr>
        <p:txBody>
          <a:bodyPr/>
          <a:lstStyle/>
          <a:p>
            <a:r>
              <a:rPr lang="en-US" sz="1500" dirty="0">
                <a:solidFill>
                  <a:schemeClr val="tx1">
                    <a:lumMod val="75000"/>
                    <a:lumOff val="25000"/>
                  </a:schemeClr>
                </a:solidFill>
              </a:rPr>
              <a:t>You begin the registration process by signing in to your USCIS online account if you already have one, or creating a new account if you don’t have one. This slide shows where you can sign in or create an account.  </a:t>
            </a:r>
          </a:p>
          <a:p>
            <a:endParaRPr lang="en-US" sz="1500" dirty="0">
              <a:solidFill>
                <a:schemeClr val="tx1">
                  <a:lumMod val="75000"/>
                  <a:lumOff val="25000"/>
                </a:schemeClr>
              </a:solidFill>
            </a:endParaRPr>
          </a:p>
          <a:p>
            <a:pPr>
              <a:spcAft>
                <a:spcPts val="317"/>
              </a:spcAft>
            </a:pPr>
            <a:r>
              <a:rPr lang="en-US" sz="1500" dirty="0">
                <a:solidFill>
                  <a:schemeClr val="tx1">
                    <a:lumMod val="75000"/>
                    <a:lumOff val="25000"/>
                  </a:schemeClr>
                </a:solidFill>
              </a:rPr>
              <a:t>Submitting an H-1B registration requires one of two types of USCIS online accounts: a registrant account or a representative account. The appropriate type depends on the submitter’s role:</a:t>
            </a:r>
          </a:p>
          <a:p>
            <a:pPr marL="181240" indent="-181240">
              <a:spcAft>
                <a:spcPts val="317"/>
              </a:spcAft>
              <a:buFont typeface="Arial" panose="020B0604020202020204" pitchFamily="34" charset="0"/>
              <a:buChar char="•"/>
            </a:pPr>
            <a:r>
              <a:rPr lang="en-US" sz="1500" dirty="0">
                <a:solidFill>
                  <a:schemeClr val="tx1">
                    <a:lumMod val="75000"/>
                    <a:lumOff val="25000"/>
                  </a:schemeClr>
                </a:solidFill>
              </a:rPr>
              <a:t>Representatives and attorneys use the representative account….and they may use their existing account if they have one. </a:t>
            </a:r>
          </a:p>
          <a:p>
            <a:pPr marL="181240" indent="-181240">
              <a:spcAft>
                <a:spcPts val="317"/>
              </a:spcAft>
              <a:buFont typeface="Arial" panose="020B0604020202020204" pitchFamily="34" charset="0"/>
              <a:buChar char="•"/>
            </a:pPr>
            <a:r>
              <a:rPr lang="en-US" sz="1500" dirty="0">
                <a:solidFill>
                  <a:schemeClr val="tx1">
                    <a:lumMod val="75000"/>
                    <a:lumOff val="25000"/>
                  </a:schemeClr>
                </a:solidFill>
              </a:rPr>
              <a:t>Prospective petitioners, U.S. employers and agents, what we refer to as “registrants”— will use a registrant account.</a:t>
            </a:r>
          </a:p>
          <a:p>
            <a:pPr marL="181240" indent="-181240">
              <a:spcAft>
                <a:spcPts val="317"/>
              </a:spcAft>
              <a:buFont typeface="Arial" panose="020B0604020202020204" pitchFamily="34" charset="0"/>
              <a:buChar char="•"/>
            </a:pPr>
            <a:r>
              <a:rPr lang="en-US" sz="1500" dirty="0">
                <a:solidFill>
                  <a:schemeClr val="tx1">
                    <a:lumMod val="75000"/>
                    <a:lumOff val="25000"/>
                  </a:schemeClr>
                </a:solidFill>
              </a:rPr>
              <a:t>If you don’t already have a registrant account, you can begin creating one on February 21 at noon ET, ahead of the registration period. </a:t>
            </a:r>
            <a:r>
              <a:rPr lang="en-US" sz="1500" b="1" dirty="0">
                <a:solidFill>
                  <a:schemeClr val="tx1">
                    <a:lumMod val="75000"/>
                    <a:lumOff val="25000"/>
                  </a:schemeClr>
                </a:solidFill>
              </a:rPr>
              <a:t> </a:t>
            </a:r>
          </a:p>
          <a:p>
            <a:pPr>
              <a:spcAft>
                <a:spcPts val="317"/>
              </a:spcAft>
            </a:pPr>
            <a:endParaRPr lang="en-US" sz="1500" dirty="0">
              <a:solidFill>
                <a:schemeClr val="tx1">
                  <a:lumMod val="75000"/>
                  <a:lumOff val="25000"/>
                </a:schemeClr>
              </a:solidFill>
            </a:endParaRPr>
          </a:p>
          <a:p>
            <a:pPr>
              <a:defRPr/>
            </a:pPr>
            <a:r>
              <a:rPr lang="en-US" sz="1500" dirty="0">
                <a:solidFill>
                  <a:schemeClr val="tx1">
                    <a:lumMod val="75000"/>
                    <a:lumOff val="25000"/>
                  </a:schemeClr>
                </a:solidFill>
              </a:rPr>
              <a:t>There is a $10 fee to register each H-1B beneficiary for the selection process. USCIS does not charge a fee to sign up for or use the online account. </a:t>
            </a:r>
          </a:p>
          <a:p>
            <a:pPr>
              <a:defRPr/>
            </a:pPr>
            <a:endParaRPr lang="en-US" sz="1500" dirty="0">
              <a:solidFill>
                <a:schemeClr val="tx1">
                  <a:lumMod val="75000"/>
                  <a:lumOff val="25000"/>
                </a:schemeClr>
              </a:solidFill>
            </a:endParaRPr>
          </a:p>
          <a:p>
            <a:pPr>
              <a:defRPr/>
            </a:pPr>
            <a:r>
              <a:rPr lang="en-US" sz="1500" dirty="0">
                <a:solidFill>
                  <a:schemeClr val="tx1">
                    <a:lumMod val="75000"/>
                    <a:lumOff val="25000"/>
                  </a:schemeClr>
                </a:solidFill>
              </a:rPr>
              <a:t>For the purposes of this presentation, I will sign up as a new user. </a:t>
            </a:r>
          </a:p>
          <a:p>
            <a:pPr defTabSz="966612">
              <a:defRPr/>
            </a:pPr>
            <a:endParaRPr lang="en-US" sz="1500" dirty="0">
              <a:solidFill>
                <a:schemeClr val="tx1">
                  <a:lumMod val="75000"/>
                  <a:lumOff val="25000"/>
                </a:schemeClr>
              </a:solidFill>
            </a:endParaRPr>
          </a:p>
          <a:p>
            <a:pPr defTabSz="966612">
              <a:defRPr/>
            </a:pPr>
            <a:r>
              <a:rPr lang="en-US" sz="1500" b="1" dirty="0">
                <a:solidFill>
                  <a:schemeClr val="tx1">
                    <a:lumMod val="75000"/>
                    <a:lumOff val="25000"/>
                  </a:schemeClr>
                </a:solidFill>
              </a:rPr>
              <a:t>NEXT SLIDE  **USCIS owns the images</a:t>
            </a:r>
          </a:p>
          <a:p>
            <a:endParaRPr lang="en-US" dirty="0">
              <a:latin typeface="+mn-lt"/>
            </a:endParaRPr>
          </a:p>
        </p:txBody>
      </p:sp>
      <p:sp>
        <p:nvSpPr>
          <p:cNvPr id="4" name="Slide Number Placeholder 3"/>
          <p:cNvSpPr>
            <a:spLocks noGrp="1"/>
          </p:cNvSpPr>
          <p:nvPr>
            <p:ph type="sldNum" sz="quarter" idx="10"/>
          </p:nvPr>
        </p:nvSpPr>
        <p:spPr/>
        <p:txBody>
          <a:bodyPr/>
          <a:lstStyle/>
          <a:p>
            <a:fld id="{7658CFF1-88C1-4F05-9E8D-385B3BCF7A02}" type="slidenum">
              <a:rPr lang="en-US" smtClean="0"/>
              <a:t>5</a:t>
            </a:fld>
            <a:endParaRPr lang="en-US" dirty="0"/>
          </a:p>
        </p:txBody>
      </p:sp>
    </p:spTree>
    <p:extLst>
      <p:ext uri="{BB962C8B-B14F-4D97-AF65-F5344CB8AC3E}">
        <p14:creationId xmlns:p14="http://schemas.microsoft.com/office/powerpoint/2010/main" val="408427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3493" y="4637465"/>
            <a:ext cx="6610773" cy="4392108"/>
          </a:xfrm>
        </p:spPr>
        <p:txBody>
          <a:bodyPr>
            <a:noAutofit/>
          </a:bodyPr>
          <a:lstStyle/>
          <a:p>
            <a:pPr defTabSz="966612">
              <a:defRPr/>
            </a:pPr>
            <a:r>
              <a:rPr lang="en-US" sz="1600" dirty="0">
                <a:solidFill>
                  <a:schemeClr val="tx1">
                    <a:lumMod val="75000"/>
                    <a:lumOff val="25000"/>
                  </a:schemeClr>
                </a:solidFill>
                <a:latin typeface="Source Sans Pro" panose="020B0503030403020204" pitchFamily="34" charset="0"/>
              </a:rPr>
              <a:t>This slide reviews how to create an account. We’re not going to spend much time on this. If you have banked or shopped online, you are probably already familiar with the steps. We also require two-factor authentication every time you go into your account. Again, this is a standard security measure. </a:t>
            </a:r>
          </a:p>
          <a:p>
            <a:pPr defTabSz="966612">
              <a:defRPr/>
            </a:pPr>
            <a:r>
              <a:rPr lang="en-US" sz="1600" dirty="0">
                <a:solidFill>
                  <a:schemeClr val="tx1">
                    <a:lumMod val="75000"/>
                    <a:lumOff val="25000"/>
                  </a:schemeClr>
                </a:solidFill>
                <a:latin typeface="Source Sans Pro" panose="020B0503030403020204" pitchFamily="34" charset="0"/>
              </a:rPr>
              <a:t>One thing to remember: every account must have a unique email address. You cannot share your account with other people. </a:t>
            </a:r>
          </a:p>
          <a:p>
            <a:pPr defTabSz="966612">
              <a:defRPr/>
            </a:pPr>
            <a:r>
              <a:rPr lang="en-US" sz="1600" dirty="0">
                <a:solidFill>
                  <a:schemeClr val="tx1">
                    <a:lumMod val="75000"/>
                    <a:lumOff val="25000"/>
                  </a:schemeClr>
                </a:solidFill>
                <a:latin typeface="Source Sans Pro" panose="020B0503030403020204" pitchFamily="34" charset="0"/>
              </a:rPr>
              <a:t> </a:t>
            </a:r>
          </a:p>
          <a:p>
            <a:endParaRPr lang="en-US" sz="1600" dirty="0">
              <a:solidFill>
                <a:schemeClr val="tx1">
                  <a:lumMod val="75000"/>
                  <a:lumOff val="25000"/>
                </a:schemeClr>
              </a:solidFill>
              <a:latin typeface="Source Sans Pro" panose="020B0503030403020204" pitchFamily="34" charset="0"/>
            </a:endParaRPr>
          </a:p>
          <a:p>
            <a:pPr defTabSz="966612">
              <a:defRPr/>
            </a:pPr>
            <a:r>
              <a:rPr lang="en-US" sz="1600" b="1" dirty="0">
                <a:solidFill>
                  <a:schemeClr val="tx1">
                    <a:lumMod val="75000"/>
                    <a:lumOff val="25000"/>
                  </a:schemeClr>
                </a:solidFill>
                <a:latin typeface="Source Sans Pro" panose="020B0503030403020204" pitchFamily="34" charset="0"/>
              </a:rPr>
              <a:t>NEXT SLIDE</a:t>
            </a:r>
          </a:p>
          <a:p>
            <a:endParaRPr lang="en-US" sz="1600" dirty="0">
              <a:solidFill>
                <a:schemeClr val="tx1">
                  <a:lumMod val="75000"/>
                  <a:lumOff val="25000"/>
                </a:schemeClr>
              </a:solidFill>
              <a:latin typeface="Source Sans Pro" panose="020B0503030403020204" pitchFamily="34" charset="0"/>
            </a:endParaRPr>
          </a:p>
          <a:p>
            <a:r>
              <a:rPr lang="en-US" sz="1600" b="1" dirty="0">
                <a:solidFill>
                  <a:schemeClr val="tx1">
                    <a:lumMod val="75000"/>
                    <a:lumOff val="25000"/>
                  </a:schemeClr>
                </a:solidFill>
                <a:latin typeface="Source Sans Pro" panose="020B0503030403020204" pitchFamily="34" charset="0"/>
              </a:rPr>
              <a:t>**USCIS owns the images</a:t>
            </a:r>
          </a:p>
          <a:p>
            <a:pPr>
              <a:lnSpc>
                <a:spcPct val="110000"/>
              </a:lnSpc>
            </a:pPr>
            <a:endParaRPr lang="en-US" sz="1500" dirty="0"/>
          </a:p>
          <a:p>
            <a:pPr>
              <a:lnSpc>
                <a:spcPct val="110000"/>
              </a:lnSpc>
            </a:pPr>
            <a:endParaRPr lang="en-US" sz="2100" dirty="0"/>
          </a:p>
          <a:p>
            <a:endParaRPr lang="en-US" dirty="0">
              <a:solidFill>
                <a:schemeClr val="tx1"/>
              </a:solidFill>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defTabSz="966612">
              <a:defRPr/>
            </a:pPr>
            <a:fld id="{02A59B14-03B6-4E29-AC4F-9F1E820D1E30}" type="slidenum">
              <a:rPr lang="en-US" altLang="en-US">
                <a:solidFill>
                  <a:prstClr val="black"/>
                </a:solidFill>
                <a:latin typeface="Calibri"/>
              </a:rPr>
              <a:pPr defTabSz="966612">
                <a:defRPr/>
              </a:pPr>
              <a:t>6</a:t>
            </a:fld>
            <a:endParaRPr lang="en-US" altLang="en-US" dirty="0">
              <a:solidFill>
                <a:prstClr val="black"/>
              </a:solidFill>
              <a:latin typeface="Calibri"/>
            </a:endParaRPr>
          </a:p>
        </p:txBody>
      </p:sp>
    </p:spTree>
    <p:extLst>
      <p:ext uri="{BB962C8B-B14F-4D97-AF65-F5344CB8AC3E}">
        <p14:creationId xmlns:p14="http://schemas.microsoft.com/office/powerpoint/2010/main" val="2657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75000"/>
                    <a:lumOff val="25000"/>
                  </a:schemeClr>
                </a:solidFill>
                <a:effectLst/>
                <a:ea typeface="Times New Roman" panose="02020603050405020304" pitchFamily="18" charset="0"/>
                <a:cs typeface="Segoe UI" panose="020B0502040204020203" pitchFamily="34" charset="0"/>
              </a:rPr>
              <a:t>When you create your account, you may not really notice these sections, but they are important. When you create your online account, you will be given a backup code. SAVE IT!  We suggest you take a picture with your phone or grab a screen shot of it and save it to a folder where you keep all your important account information. </a:t>
            </a:r>
          </a:p>
          <a:p>
            <a:endParaRPr lang="en-US" sz="1600" dirty="0">
              <a:solidFill>
                <a:schemeClr val="tx1">
                  <a:lumMod val="75000"/>
                  <a:lumOff val="25000"/>
                </a:schemeClr>
              </a:solidFill>
              <a:effectLst/>
              <a:ea typeface="Times New Roman" panose="02020603050405020304" pitchFamily="18" charset="0"/>
              <a:cs typeface="Segoe UI" panose="020B0502040204020203" pitchFamily="34" charset="0"/>
            </a:endParaRPr>
          </a:p>
          <a:p>
            <a:r>
              <a:rPr lang="en-US" sz="1600" dirty="0">
                <a:solidFill>
                  <a:schemeClr val="tx1">
                    <a:lumMod val="75000"/>
                    <a:lumOff val="25000"/>
                  </a:schemeClr>
                </a:solidFill>
                <a:effectLst/>
                <a:ea typeface="Times New Roman" panose="02020603050405020304" pitchFamily="18" charset="0"/>
                <a:cs typeface="Segoe UI" panose="020B0502040204020203" pitchFamily="34" charset="0"/>
              </a:rPr>
              <a:t>Also, when you first create your account, you will be asked five password reset questions and answers. You should save these too. You will need them if you ever need to reset your password. </a:t>
            </a:r>
            <a:endParaRPr lang="en-US" sz="1600" strike="sngStrike" dirty="0">
              <a:solidFill>
                <a:schemeClr val="tx1">
                  <a:lumMod val="75000"/>
                  <a:lumOff val="25000"/>
                </a:schemeClr>
              </a:solidFill>
              <a:effectLst/>
              <a:ea typeface="Times New Roman" panose="02020603050405020304" pitchFamily="18" charset="0"/>
              <a:cs typeface="Segoe UI" panose="020B0502040204020203" pitchFamily="34" charset="0"/>
            </a:endParaRPr>
          </a:p>
          <a:p>
            <a:endParaRPr lang="en-US" sz="1600" dirty="0">
              <a:solidFill>
                <a:schemeClr val="tx1">
                  <a:lumMod val="75000"/>
                  <a:lumOff val="25000"/>
                </a:schemeClr>
              </a:solidFill>
              <a:ea typeface="Times New Roman" panose="02020603050405020304" pitchFamily="18" charset="0"/>
              <a:cs typeface="Segoe UI" panose="020B0502040204020203" pitchFamily="34" charset="0"/>
            </a:endParaRPr>
          </a:p>
          <a:p>
            <a:pPr defTabSz="966612">
              <a:defRPr/>
            </a:pPr>
            <a:r>
              <a:rPr lang="en-US" sz="1600" b="1" dirty="0">
                <a:solidFill>
                  <a:schemeClr val="tx1">
                    <a:lumMod val="75000"/>
                    <a:lumOff val="25000"/>
                  </a:schemeClr>
                </a:solidFill>
              </a:rPr>
              <a:t>NEXT SLIDE</a:t>
            </a:r>
          </a:p>
          <a:p>
            <a:r>
              <a:rPr lang="en-US" sz="1600" dirty="0">
                <a:solidFill>
                  <a:schemeClr val="tx1">
                    <a:lumMod val="75000"/>
                    <a:lumOff val="25000"/>
                  </a:schemeClr>
                </a:solidFill>
                <a:ea typeface="Times New Roman" panose="02020603050405020304" pitchFamily="18" charset="0"/>
                <a:cs typeface="Segoe UI" panose="020B0502040204020203" pitchFamily="34" charset="0"/>
              </a:rPr>
              <a:t> </a:t>
            </a:r>
          </a:p>
          <a:p>
            <a:pPr defTabSz="966612">
              <a:defRPr/>
            </a:pPr>
            <a:r>
              <a:rPr lang="en-US" sz="1600" b="1" dirty="0">
                <a:solidFill>
                  <a:schemeClr val="tx1">
                    <a:lumMod val="75000"/>
                    <a:lumOff val="25000"/>
                  </a:schemeClr>
                </a:solidFill>
              </a:rPr>
              <a:t>**USCIS owns the images</a:t>
            </a:r>
          </a:p>
          <a:p>
            <a:endParaRPr lang="en-US" dirty="0"/>
          </a:p>
        </p:txBody>
      </p:sp>
      <p:sp>
        <p:nvSpPr>
          <p:cNvPr id="4" name="Slide Number Placeholder 3"/>
          <p:cNvSpPr>
            <a:spLocks noGrp="1"/>
          </p:cNvSpPr>
          <p:nvPr>
            <p:ph type="sldNum" sz="quarter" idx="5"/>
          </p:nvPr>
        </p:nvSpPr>
        <p:spPr/>
        <p:txBody>
          <a:bodyPr/>
          <a:lstStyle/>
          <a:p>
            <a:pPr defTabSz="966612">
              <a:defRPr/>
            </a:pPr>
            <a:fld id="{7658CFF1-88C1-4F05-9E8D-385B3BCF7A02}" type="slidenum">
              <a:rPr lang="en-US">
                <a:solidFill>
                  <a:prstClr val="black"/>
                </a:solidFill>
                <a:latin typeface="Calibri"/>
              </a:rPr>
              <a:pPr defTabSz="966612">
                <a:defRPr/>
              </a:pPr>
              <a:t>7</a:t>
            </a:fld>
            <a:endParaRPr lang="en-US" dirty="0">
              <a:solidFill>
                <a:prstClr val="black"/>
              </a:solidFill>
              <a:latin typeface="Calibri"/>
            </a:endParaRPr>
          </a:p>
        </p:txBody>
      </p:sp>
    </p:spTree>
    <p:extLst>
      <p:ext uri="{BB962C8B-B14F-4D97-AF65-F5344CB8AC3E}">
        <p14:creationId xmlns:p14="http://schemas.microsoft.com/office/powerpoint/2010/main" val="1345488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60570"/>
            <a:ext cx="6502400" cy="4151630"/>
          </a:xfrm>
        </p:spPr>
        <p:txBody>
          <a:bodyPr>
            <a:noAutofit/>
          </a:bodyPr>
          <a:lstStyle/>
          <a:p>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You must choose the correct type of account for H-1B electronic registrations. The appropriate type depends on the submitter’s role. There are two options. </a:t>
            </a:r>
          </a:p>
          <a:p>
            <a:endParaRPr lang="en-US" sz="1600" dirty="0">
              <a:solidFill>
                <a:schemeClr val="tx1">
                  <a:lumMod val="75000"/>
                  <a:lumOff val="25000"/>
                </a:schemeClr>
              </a:solidFill>
              <a:effectLst/>
              <a:ea typeface="MS PGothic" panose="020B0600070205080204" pitchFamily="34" charset="-128"/>
              <a:cs typeface="MS PGothic" panose="020B0600070205080204" pitchFamily="34" charset="-128"/>
            </a:endParaRPr>
          </a:p>
          <a:p>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DO NOT choose the applicant, petitioner, or requestor account. You cannot use this type of account to submit an H-1B electronic registration.</a:t>
            </a:r>
          </a:p>
          <a:p>
            <a:endParaRPr lang="en-US" sz="1600" dirty="0">
              <a:solidFill>
                <a:schemeClr val="tx1">
                  <a:lumMod val="75000"/>
                  <a:lumOff val="25000"/>
                </a:schemeClr>
              </a:solidFill>
              <a:effectLst/>
              <a:ea typeface="MS PGothic" panose="020B0600070205080204" pitchFamily="34" charset="-128"/>
              <a:cs typeface="MS PGothic" panose="020B0600070205080204" pitchFamily="34" charset="-128"/>
            </a:endParaRPr>
          </a:p>
          <a:p>
            <a:pPr marL="241653" indent="-241653">
              <a:buFont typeface="+mj-lt"/>
              <a:buAutoNum type="arabicPeriod"/>
            </a:pPr>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If you are a legal representative working on behalf of the prospective petitioning company, you would select the first type of account shown here….</a:t>
            </a:r>
            <a:r>
              <a:rPr lang="en-US" sz="1600" dirty="0">
                <a:solidFill>
                  <a:schemeClr val="tx1">
                    <a:lumMod val="75000"/>
                    <a:lumOff val="25000"/>
                  </a:schemeClr>
                </a:solidFill>
                <a:effectLst/>
                <a:ea typeface="MS PGothic" panose="020B0600070205080204" pitchFamily="34" charset="-128"/>
                <a:cs typeface="Times New Roman" panose="02020603050405020304" pitchFamily="18" charset="0"/>
              </a:rPr>
              <a:t>“I am a legal representative.”   </a:t>
            </a:r>
          </a:p>
          <a:p>
            <a:pPr>
              <a:tabLst>
                <a:tab pos="966612" algn="l"/>
              </a:tabLst>
            </a:pPr>
            <a:endParaRPr lang="en-US" sz="1600" dirty="0">
              <a:solidFill>
                <a:schemeClr val="tx1">
                  <a:lumMod val="75000"/>
                  <a:lumOff val="25000"/>
                </a:schemeClr>
              </a:solidFill>
              <a:effectLst/>
              <a:ea typeface="MS PGothic" panose="020B0600070205080204" pitchFamily="34" charset="-128"/>
              <a:cs typeface="Times New Roman" panose="02020603050405020304" pitchFamily="18" charset="0"/>
            </a:endParaRPr>
          </a:p>
          <a:p>
            <a:pPr>
              <a:tabLst>
                <a:tab pos="966612" algn="l"/>
              </a:tabLst>
            </a:pPr>
            <a:r>
              <a:rPr lang="en-US" sz="1600" dirty="0">
                <a:solidFill>
                  <a:schemeClr val="tx1">
                    <a:lumMod val="75000"/>
                    <a:lumOff val="25000"/>
                  </a:schemeClr>
                </a:solidFill>
                <a:effectLst/>
                <a:ea typeface="MS PGothic" panose="020B0600070205080204" pitchFamily="34" charset="-128"/>
                <a:cs typeface="Times New Roman" panose="02020603050405020304" pitchFamily="18" charset="0"/>
              </a:rPr>
              <a:t>If you already have a representative account that you used to submit registrations and immigration forms before, you DO NOT NEED to create a new representative account. You can use the same account.</a:t>
            </a:r>
          </a:p>
          <a:p>
            <a:pPr marL="302066" indent="-302066">
              <a:buFont typeface="Arial" panose="020B0604020202020204" pitchFamily="34" charset="0"/>
              <a:buChar char="•"/>
              <a:tabLst>
                <a:tab pos="966612" algn="l"/>
              </a:tabLst>
            </a:pPr>
            <a:endParaRPr lang="en-US" sz="1600" dirty="0">
              <a:solidFill>
                <a:schemeClr val="tx1">
                  <a:lumMod val="75000"/>
                  <a:lumOff val="25000"/>
                </a:schemeClr>
              </a:solidFill>
              <a:effectLst/>
              <a:ea typeface="MS PGothic" panose="020B0600070205080204" pitchFamily="34" charset="-128"/>
              <a:cs typeface="Times New Roman" panose="02020603050405020304" pitchFamily="18" charset="0"/>
            </a:endParaRPr>
          </a:p>
          <a:p>
            <a:pPr marL="241653" indent="-241653">
              <a:buFont typeface="+mj-lt"/>
              <a:buAutoNum type="arabicPeriod" startAt="2"/>
              <a:tabLst>
                <a:tab pos="966612" algn="l"/>
              </a:tabLst>
            </a:pPr>
            <a:r>
              <a:rPr lang="en-US" sz="1600" dirty="0">
                <a:solidFill>
                  <a:schemeClr val="tx1">
                    <a:lumMod val="75000"/>
                    <a:lumOff val="25000"/>
                  </a:schemeClr>
                </a:solidFill>
                <a:effectLst/>
                <a:ea typeface="MS PGothic" panose="020B0600070205080204" pitchFamily="34" charset="-128"/>
                <a:cs typeface="Times New Roman" panose="02020603050405020304" pitchFamily="18" charset="0"/>
              </a:rPr>
              <a:t>The second type of account that can be used to submit H-1B electronic registrations is a registrant account, shown here    Prospective petitioners, submitting registrations on their own, will need to create an “H-1B registrant” account, The H-1B registrant account can also be used by employees or designees of the petitioning company. </a:t>
            </a:r>
          </a:p>
          <a:p>
            <a:pPr marL="241653" indent="-241653">
              <a:buFont typeface="+mj-lt"/>
              <a:buAutoNum type="arabicPeriod" startAt="2"/>
              <a:tabLst>
                <a:tab pos="966612" algn="l"/>
              </a:tabLst>
            </a:pPr>
            <a:endParaRPr lang="en-US" sz="1600" dirty="0">
              <a:solidFill>
                <a:schemeClr val="tx1">
                  <a:lumMod val="75000"/>
                  <a:lumOff val="25000"/>
                </a:schemeClr>
              </a:solidFill>
              <a:effectLst/>
              <a:ea typeface="MS PGothic" panose="020B0600070205080204" pitchFamily="34" charset="-128"/>
              <a:cs typeface="Times New Roman" panose="02020603050405020304" pitchFamily="18" charset="0"/>
            </a:endParaRPr>
          </a:p>
          <a:p>
            <a:pPr>
              <a:tabLst>
                <a:tab pos="966612" algn="l"/>
              </a:tabLst>
            </a:pPr>
            <a:r>
              <a:rPr lang="en-US" sz="1600" u="none" strike="noStrike" dirty="0">
                <a:solidFill>
                  <a:schemeClr val="tx1">
                    <a:lumMod val="75000"/>
                    <a:lumOff val="25000"/>
                  </a:schemeClr>
                </a:solidFill>
                <a:effectLst/>
                <a:ea typeface="MS PGothic" panose="020B0600070205080204" pitchFamily="34" charset="-128"/>
                <a:cs typeface="Times New Roman" panose="02020603050405020304" pitchFamily="18" charset="0"/>
              </a:rPr>
              <a:t>R</a:t>
            </a:r>
            <a:r>
              <a:rPr lang="en-US" sz="1600" u="none" dirty="0">
                <a:solidFill>
                  <a:schemeClr val="tx1">
                    <a:lumMod val="75000"/>
                    <a:lumOff val="25000"/>
                  </a:schemeClr>
                </a:solidFill>
                <a:effectLst/>
                <a:ea typeface="MS PGothic" panose="020B0600070205080204" pitchFamily="34" charset="-128"/>
                <a:cs typeface="Times New Roman" panose="02020603050405020304" pitchFamily="18" charset="0"/>
              </a:rPr>
              <a:t>egistrant means </a:t>
            </a:r>
            <a:r>
              <a:rPr lang="en-US" sz="1600" dirty="0">
                <a:solidFill>
                  <a:schemeClr val="tx1">
                    <a:lumMod val="75000"/>
                    <a:lumOff val="25000"/>
                  </a:schemeClr>
                </a:solidFill>
                <a:effectLst/>
                <a:ea typeface="MS PGothic" panose="020B0600070205080204" pitchFamily="34" charset="-128"/>
                <a:cs typeface="Times New Roman" panose="02020603050405020304" pitchFamily="18" charset="0"/>
              </a:rPr>
              <a:t>“the prospective petitioning individual, company, entity, or organization submitting a registration into the selection process, for a beneficiary who is a prospective H-1B nonimmigrant worker.”</a:t>
            </a:r>
          </a:p>
          <a:p>
            <a:pPr marL="0" indent="0">
              <a:buFont typeface="Arial" panose="020B0604020202020204" pitchFamily="34" charset="0"/>
              <a:buNone/>
              <a:tabLst>
                <a:tab pos="966612" algn="l"/>
              </a:tabLst>
            </a:pPr>
            <a:endParaRPr lang="en-US" sz="1600" dirty="0">
              <a:solidFill>
                <a:schemeClr val="tx1">
                  <a:lumMod val="75000"/>
                  <a:lumOff val="25000"/>
                </a:schemeClr>
              </a:solidFill>
              <a:effectLst/>
              <a:ea typeface="MS PGothic" panose="020B0600070205080204" pitchFamily="34" charset="-128"/>
              <a:cs typeface="Times New Roman" panose="02020603050405020304" pitchFamily="18" charset="0"/>
            </a:endParaRPr>
          </a:p>
          <a:p>
            <a:pPr marL="0" indent="0">
              <a:buFont typeface="Arial" panose="020B0604020202020204" pitchFamily="34" charset="0"/>
              <a:buNone/>
              <a:tabLst>
                <a:tab pos="966612" algn="l"/>
              </a:tabLst>
            </a:pPr>
            <a:r>
              <a:rPr lang="en-US" sz="1600" dirty="0">
                <a:solidFill>
                  <a:schemeClr val="tx1">
                    <a:lumMod val="75000"/>
                    <a:lumOff val="25000"/>
                  </a:schemeClr>
                </a:solidFill>
                <a:effectLst/>
                <a:ea typeface="MS PGothic" panose="020B0600070205080204" pitchFamily="34" charset="-128"/>
                <a:cs typeface="Times New Roman" panose="02020603050405020304" pitchFamily="18" charset="0"/>
              </a:rPr>
              <a:t>Prospective petitioners who are working with a legal representative will also need to create an “H-1B registrant” account, to be able to sign the G-28 and review and approve the registrations entered by the attorney or accredited representative. Registrations created by an attorney or accredited representative will remain “in progress” and will not be submitted to USCIS until the Registrant (who is the “prospective petitioner”) reviews and approves them in their own online account, and then the Legal Representative pays and submits the registrations. </a:t>
            </a:r>
          </a:p>
          <a:p>
            <a:pPr marL="483306" lvl="1">
              <a:tabLst>
                <a:tab pos="966612" algn="l"/>
              </a:tabLst>
            </a:pPr>
            <a:endParaRPr lang="en-US" sz="1600" dirty="0">
              <a:solidFill>
                <a:schemeClr val="tx1">
                  <a:lumMod val="75000"/>
                  <a:lumOff val="25000"/>
                </a:schemeClr>
              </a:solidFill>
              <a:latin typeface="Source Sans Pro" panose="020B0503030403020204" pitchFamily="34" charset="0"/>
              <a:ea typeface="MS PGothic" panose="020B0600070205080204" pitchFamily="34" charset="-128"/>
              <a:cs typeface="Times New Roman" panose="02020603050405020304" pitchFamily="18" charset="0"/>
            </a:endParaRPr>
          </a:p>
          <a:p>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If you already have a Legal Representative or H-1B Registrant account, you can sign into that account when the H-1B registration period is open, from noon Eastern March 1 to noon Eastern March 17, to submit H-1B registrations. You do not need to create a new account for this process. </a:t>
            </a:r>
          </a:p>
          <a:p>
            <a:endParaRPr lang="en-US" sz="1600" dirty="0">
              <a:solidFill>
                <a:schemeClr val="tx1">
                  <a:lumMod val="75000"/>
                  <a:lumOff val="25000"/>
                </a:schemeClr>
              </a:solidFill>
              <a:effectLst/>
              <a:ea typeface="MS PGothic" panose="020B0600070205080204" pitchFamily="34" charset="-128"/>
              <a:cs typeface="MS PGothic" panose="020B0600070205080204" pitchFamily="34" charset="-128"/>
            </a:endParaRPr>
          </a:p>
          <a:p>
            <a:r>
              <a:rPr lang="en-US" sz="1600" b="1" dirty="0">
                <a:solidFill>
                  <a:schemeClr val="tx1">
                    <a:lumMod val="75000"/>
                    <a:lumOff val="25000"/>
                  </a:schemeClr>
                </a:solidFill>
                <a:effectLst/>
                <a:ea typeface="MS PGothic" panose="020B0600070205080204" pitchFamily="34" charset="-128"/>
                <a:cs typeface="MS PGothic" panose="020B0600070205080204" pitchFamily="34" charset="-128"/>
              </a:rPr>
              <a:t>Please note</a:t>
            </a:r>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 you can use an existing account to submit registrations this year, but you cannot re-use beneficiary information from prior cap season registrations. You will need to submit new information for each beneficiary this FY 2024 cap season, even if they were listed in a previous cap season. </a:t>
            </a:r>
          </a:p>
          <a:p>
            <a:endParaRPr lang="en-US" sz="1600" dirty="0">
              <a:solidFill>
                <a:schemeClr val="tx1">
                  <a:lumMod val="75000"/>
                  <a:lumOff val="25000"/>
                </a:schemeClr>
              </a:solidFill>
              <a:effectLst/>
              <a:ea typeface="MS PGothic" panose="020B0600070205080204" pitchFamily="34" charset="-128"/>
              <a:cs typeface="MS PGothic" panose="020B0600070205080204" pitchFamily="34" charset="-128"/>
            </a:endParaRPr>
          </a:p>
          <a:p>
            <a:r>
              <a:rPr lang="en-US" sz="1600" dirty="0">
                <a:solidFill>
                  <a:schemeClr val="tx1">
                    <a:lumMod val="75000"/>
                    <a:lumOff val="25000"/>
                  </a:schemeClr>
                </a:solidFill>
                <a:effectLst/>
                <a:ea typeface="MS PGothic" panose="020B0600070205080204" pitchFamily="34" charset="-128"/>
                <a:cs typeface="MS PGothic" panose="020B0600070205080204" pitchFamily="34" charset="-128"/>
              </a:rPr>
              <a:t>For our purposes today, we will choose the H-1B registrant account. This account is only open and visible during cap season each spring. As previously stated, the enrollment period for this year is March 1 @ noon until March 17 @ noon.  Again, if you don’t already have an existing account, you can begin creating an account starting this past Tuesday, Feb. 21, ahead of the March 1 registration start date. </a:t>
            </a:r>
          </a:p>
          <a:p>
            <a:pPr fontAlgn="base">
              <a:lnSpc>
                <a:spcPct val="107000"/>
              </a:lnSpc>
              <a:buSzPts val="1000"/>
              <a:tabLst>
                <a:tab pos="483306" algn="l"/>
              </a:tabLst>
            </a:pPr>
            <a:endParaRPr lang="en-US" sz="1600" dirty="0">
              <a:solidFill>
                <a:schemeClr val="tx1">
                  <a:lumMod val="75000"/>
                  <a:lumOff val="25000"/>
                </a:schemeClr>
              </a:solidFill>
              <a:ea typeface="Calibri" panose="020F0502020204030204" pitchFamily="34" charset="0"/>
              <a:cs typeface="Times New Roman" panose="02020603050405020304" pitchFamily="18" charset="0"/>
            </a:endParaRPr>
          </a:p>
          <a:p>
            <a:pPr defTabSz="966612">
              <a:defRPr/>
            </a:pPr>
            <a:r>
              <a:rPr lang="en-US" sz="1600" b="1" dirty="0">
                <a:solidFill>
                  <a:schemeClr val="tx1">
                    <a:lumMod val="75000"/>
                    <a:lumOff val="25000"/>
                  </a:schemeClr>
                </a:solidFill>
              </a:rPr>
              <a:t>NEXT SLIDE</a:t>
            </a:r>
          </a:p>
          <a:p>
            <a:pPr defTabSz="966612">
              <a:defRPr/>
            </a:pPr>
            <a:endParaRPr lang="en-US" sz="1600" b="1"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pPr defTabSz="966612">
              <a:defRPr/>
            </a:pPr>
            <a:endParaRPr lang="en-US" sz="1600" b="1" dirty="0">
              <a:solidFill>
                <a:schemeClr val="tx1">
                  <a:lumMod val="75000"/>
                  <a:lumOff val="25000"/>
                </a:schemeClr>
              </a:solidFill>
            </a:endParaRPr>
          </a:p>
          <a:p>
            <a:endParaRPr lang="en-US" dirty="0"/>
          </a:p>
        </p:txBody>
      </p:sp>
      <p:sp>
        <p:nvSpPr>
          <p:cNvPr id="4" name="Slide Number Placeholder 3"/>
          <p:cNvSpPr>
            <a:spLocks noGrp="1"/>
          </p:cNvSpPr>
          <p:nvPr>
            <p:ph type="sldNum" sz="quarter" idx="5"/>
          </p:nvPr>
        </p:nvSpPr>
        <p:spPr/>
        <p:txBody>
          <a:bodyPr/>
          <a:lstStyle/>
          <a:p>
            <a:pPr defTabSz="966612">
              <a:defRPr/>
            </a:pPr>
            <a:fld id="{02A59B14-03B6-4E29-AC4F-9F1E820D1E30}" type="slidenum">
              <a:rPr lang="en-US" altLang="en-US">
                <a:solidFill>
                  <a:prstClr val="black"/>
                </a:solidFill>
                <a:latin typeface="Calibri"/>
              </a:rPr>
              <a:pPr defTabSz="966612">
                <a:defRPr/>
              </a:pPr>
              <a:t>8</a:t>
            </a:fld>
            <a:endParaRPr lang="en-US" altLang="en-US" dirty="0">
              <a:solidFill>
                <a:prstClr val="black"/>
              </a:solidFill>
              <a:latin typeface="Calibri"/>
            </a:endParaRPr>
          </a:p>
        </p:txBody>
      </p:sp>
    </p:spTree>
    <p:extLst>
      <p:ext uri="{BB962C8B-B14F-4D97-AF65-F5344CB8AC3E}">
        <p14:creationId xmlns:p14="http://schemas.microsoft.com/office/powerpoint/2010/main" val="2631811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600" dirty="0">
                <a:solidFill>
                  <a:schemeClr val="tx1">
                    <a:lumMod val="75000"/>
                    <a:lumOff val="25000"/>
                  </a:schemeClr>
                </a:solidFill>
              </a:rPr>
              <a:t>Here is where you will begin the process for preparing and submitting a registration, if you are a </a:t>
            </a:r>
            <a:r>
              <a:rPr lang="en-US" altLang="en-US" sz="1600" kern="1200" dirty="0">
                <a:solidFill>
                  <a:schemeClr val="tx1">
                    <a:lumMod val="75000"/>
                    <a:lumOff val="25000"/>
                  </a:schemeClr>
                </a:solidFill>
              </a:rPr>
              <a:t>prospective petitioning company/entity </a:t>
            </a:r>
            <a:r>
              <a:rPr lang="en-US" sz="1600" kern="1200" dirty="0">
                <a:solidFill>
                  <a:schemeClr val="tx1">
                    <a:lumMod val="75000"/>
                    <a:lumOff val="25000"/>
                  </a:schemeClr>
                </a:solidFill>
              </a:rPr>
              <a:t>filing directly, and NOT with the assistance of a G-28 attorney or authorized representative.  For those prospective petitioning companies/entities </a:t>
            </a:r>
            <a:r>
              <a:rPr lang="en-US" sz="1600" dirty="0">
                <a:solidFill>
                  <a:schemeClr val="tx1">
                    <a:lumMod val="75000"/>
                    <a:lumOff val="25000"/>
                  </a:schemeClr>
                </a:solidFill>
              </a:rPr>
              <a:t>filing with the assistance of a G-28 attorney or representative, we will touch on that process a bit later.  </a:t>
            </a:r>
          </a:p>
          <a:p>
            <a:pPr defTabSz="966612">
              <a:defRPr/>
            </a:pPr>
            <a:endParaRPr lang="en-US" sz="1600" u="sng" dirty="0">
              <a:solidFill>
                <a:schemeClr val="tx1">
                  <a:lumMod val="75000"/>
                  <a:lumOff val="25000"/>
                </a:schemeClr>
              </a:solidFill>
            </a:endParaRPr>
          </a:p>
          <a:p>
            <a:pPr defTabSz="966612" fontAlgn="base">
              <a:defRPr/>
            </a:pPr>
            <a:r>
              <a:rPr lang="en-US" sz="1600" b="1" dirty="0">
                <a:solidFill>
                  <a:schemeClr val="tx1">
                    <a:lumMod val="75000"/>
                    <a:lumOff val="25000"/>
                  </a:schemeClr>
                </a:solidFill>
              </a:rPr>
              <a:t>Some things to note: </a:t>
            </a:r>
            <a:r>
              <a:rPr lang="en-US" sz="1600" dirty="0">
                <a:solidFill>
                  <a:schemeClr val="tx1">
                    <a:lumMod val="75000"/>
                    <a:lumOff val="25000"/>
                  </a:schemeClr>
                </a:solidFill>
              </a:rPr>
              <a:t>Submitting an H-1B Registration does not guarantee an H-1B Visa, and H-1B Registrations will NOT be accepted in paper format. </a:t>
            </a:r>
          </a:p>
          <a:p>
            <a:pPr lvl="0"/>
            <a:endParaRPr lang="en-US" sz="1600" kern="1200" baseline="0" dirty="0">
              <a:solidFill>
                <a:schemeClr val="tx1">
                  <a:lumMod val="75000"/>
                  <a:lumOff val="25000"/>
                </a:schemeClr>
              </a:solidFill>
              <a:effectLst/>
            </a:endParaRPr>
          </a:p>
          <a:p>
            <a:pPr defTabSz="966612">
              <a:defRPr/>
            </a:pPr>
            <a:r>
              <a:rPr lang="en-US" sz="1600" b="1" dirty="0">
                <a:solidFill>
                  <a:schemeClr val="tx1">
                    <a:lumMod val="75000"/>
                    <a:lumOff val="25000"/>
                  </a:schemeClr>
                </a:solidFill>
              </a:rPr>
              <a:t>NEXT SLIDE</a:t>
            </a:r>
          </a:p>
          <a:p>
            <a:pPr defTabSz="966612">
              <a:defRPr/>
            </a:pPr>
            <a:endParaRPr lang="en-US" sz="1600" b="1" dirty="0">
              <a:solidFill>
                <a:schemeClr val="tx1">
                  <a:lumMod val="75000"/>
                  <a:lumOff val="25000"/>
                </a:schemeClr>
              </a:solidFill>
            </a:endParaRPr>
          </a:p>
          <a:p>
            <a:pPr defTabSz="966612">
              <a:defRPr/>
            </a:pPr>
            <a:r>
              <a:rPr lang="en-US" sz="1600" b="1" dirty="0">
                <a:solidFill>
                  <a:schemeClr val="tx1">
                    <a:lumMod val="75000"/>
                    <a:lumOff val="25000"/>
                  </a:schemeClr>
                </a:solidFill>
              </a:rPr>
              <a:t>**USCIS owns the images</a:t>
            </a:r>
          </a:p>
          <a:p>
            <a:pPr defTabSz="966612">
              <a:defRPr/>
            </a:pPr>
            <a:endParaRPr lang="en-US" sz="1600" b="1"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7658CFF1-88C1-4F05-9E8D-385B3BCF7A02}" type="slidenum">
              <a:rPr lang="en-US" smtClean="0"/>
              <a:t>9</a:t>
            </a:fld>
            <a:endParaRPr lang="en-US" dirty="0"/>
          </a:p>
        </p:txBody>
      </p:sp>
    </p:spTree>
    <p:extLst>
      <p:ext uri="{BB962C8B-B14F-4D97-AF65-F5344CB8AC3E}">
        <p14:creationId xmlns:p14="http://schemas.microsoft.com/office/powerpoint/2010/main" val="180354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 Blue and Gra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CAN HAVE</a:t>
            </a:r>
            <a:br>
              <a:rPr lang="en-US"/>
            </a:br>
            <a:r>
              <a:rPr lang="en-US"/>
              <a:t>TWO LINES OF TEXT</a:t>
            </a:r>
          </a:p>
        </p:txBody>
      </p:sp>
      <p:sp>
        <p:nvSpPr>
          <p:cNvPr id="3" name="Content Placeholder 2"/>
          <p:cNvSpPr>
            <a:spLocks noGrp="1"/>
          </p:cNvSpPr>
          <p:nvPr>
            <p:ph idx="1"/>
          </p:nvPr>
        </p:nvSpPr>
        <p:spPr/>
        <p:txBody>
          <a:bodyPr/>
          <a:lstStyle>
            <a:lvl1pPr>
              <a:lnSpc>
                <a:spcPct val="120000"/>
              </a:lnSpc>
              <a:spcBef>
                <a:spcPts val="800"/>
              </a:spcBef>
              <a:defRPr b="0">
                <a:solidFill>
                  <a:schemeClr val="tx1">
                    <a:lumMod val="75000"/>
                    <a:lumOff val="25000"/>
                  </a:schemeClr>
                </a:solidFill>
                <a:latin typeface="Source Sans Pro Semibold" pitchFamily="34" charset="0"/>
              </a:defRPr>
            </a:lvl1pPr>
            <a:lvl2pPr>
              <a:lnSpc>
                <a:spcPct val="120000"/>
              </a:lnSpc>
              <a:spcBef>
                <a:spcPts val="800"/>
              </a:spcBef>
              <a:defRPr>
                <a:solidFill>
                  <a:schemeClr val="tx1">
                    <a:lumMod val="75000"/>
                    <a:lumOff val="25000"/>
                  </a:schemeClr>
                </a:solidFill>
                <a:latin typeface="Source Sans Pro Semibold" pitchFamily="34" charset="0"/>
              </a:defRPr>
            </a:lvl2pPr>
            <a:lvl3pPr>
              <a:lnSpc>
                <a:spcPct val="120000"/>
              </a:lnSpc>
              <a:spcBef>
                <a:spcPts val="800"/>
              </a:spcBef>
              <a:defRPr>
                <a:solidFill>
                  <a:schemeClr val="tx1">
                    <a:lumMod val="75000"/>
                    <a:lumOff val="25000"/>
                  </a:schemeClr>
                </a:solidFill>
                <a:latin typeface="Source Sans Pro Semibold" pitchFamily="34" charset="0"/>
              </a:defRPr>
            </a:lvl3pPr>
            <a:lvl4pPr>
              <a:lnSpc>
                <a:spcPct val="120000"/>
              </a:lnSpc>
              <a:spcBef>
                <a:spcPts val="800"/>
              </a:spcBef>
              <a:defRPr>
                <a:solidFill>
                  <a:schemeClr val="tx1">
                    <a:lumMod val="75000"/>
                    <a:lumOff val="25000"/>
                  </a:schemeClr>
                </a:solidFill>
                <a:latin typeface="Source Sans Pro Semibold" pitchFamily="34" charset="0"/>
              </a:defRPr>
            </a:lvl4pPr>
            <a:lvl5pPr>
              <a:lnSpc>
                <a:spcPct val="120000"/>
              </a:lnSpc>
              <a:spcBef>
                <a:spcPts val="800"/>
              </a:spcBef>
              <a:defRPr>
                <a:solidFill>
                  <a:schemeClr val="tx1">
                    <a:lumMod val="75000"/>
                    <a:lumOff val="25000"/>
                  </a:schemeClr>
                </a:solidFill>
                <a:latin typeface="Source Sans Pro Semibold"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2"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238517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OF SLIDE</a:t>
            </a:r>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latin typeface="Source Sans Pro" panose="020B0503030403020204" pitchFamily="34" charset="0"/>
              </a:defRPr>
            </a:lvl1pPr>
            <a:lvl2pPr marL="457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solidFill>
                  <a:srgbClr val="003366"/>
                </a:solidFill>
                <a:latin typeface="Source Sans Pro" panose="020B0503030403020204" pitchFamily="34" charset="0"/>
              </a:defRPr>
            </a:lvl2pPr>
            <a:lvl3pPr marL="685800" marR="0" indent="-228600" algn="l" defTabSz="914400" rtl="0" eaLnBrk="1" fontAlgn="auto" latinLnBrk="0" hangingPunct="1">
              <a:lnSpc>
                <a:spcPct val="100000"/>
              </a:lnSpc>
              <a:spcBef>
                <a:spcPts val="600"/>
              </a:spcBef>
              <a:spcAft>
                <a:spcPts val="0"/>
              </a:spcAft>
              <a:buClrTx/>
              <a:buSzTx/>
              <a:buFont typeface="+mj-lt"/>
              <a:buAutoNum type="arabicPeriod"/>
              <a:tabLst/>
              <a:defRPr>
                <a:solidFill>
                  <a:srgbClr val="003366"/>
                </a:solidFill>
                <a:latin typeface="Source Sans Pro" panose="020B0503030403020204" pitchFamily="34" charset="0"/>
              </a:defRPr>
            </a:lvl3pPr>
            <a:lvl4pPr marL="914400" marR="0" indent="-228600" algn="l" defTabSz="914400" rtl="0" eaLnBrk="1" fontAlgn="auto" latinLnBrk="0" hangingPunct="1">
              <a:lnSpc>
                <a:spcPct val="100000"/>
              </a:lnSpc>
              <a:spcBef>
                <a:spcPts val="600"/>
              </a:spcBef>
              <a:spcAft>
                <a:spcPts val="0"/>
              </a:spcAft>
              <a:buClrTx/>
              <a:buSzTx/>
              <a:buFont typeface="+mj-lt"/>
              <a:buAutoNum type="alphaUcPeriod"/>
              <a:tabLst/>
              <a:defRPr>
                <a:solidFill>
                  <a:srgbClr val="003366"/>
                </a:solidFill>
                <a:latin typeface="Source Sans Pro" panose="020B0503030403020204" pitchFamily="34" charset="0"/>
              </a:defRPr>
            </a:lvl4pPr>
            <a:lvl5pPr marL="1143000" marR="0" indent="-228600" algn="l" defTabSz="914400" rtl="0" eaLnBrk="1" fontAlgn="auto" latinLnBrk="0" hangingPunct="1">
              <a:lnSpc>
                <a:spcPct val="100000"/>
              </a:lnSpc>
              <a:spcBef>
                <a:spcPts val="600"/>
              </a:spcBef>
              <a:spcAft>
                <a:spcPts val="0"/>
              </a:spcAft>
              <a:buClrTx/>
              <a:buSzTx/>
              <a:buFont typeface="+mj-lt"/>
              <a:buAutoNum type="romanLcPeriod"/>
              <a:tabLst/>
              <a:defRPr>
                <a:solidFill>
                  <a:srgbClr val="003366"/>
                </a:solidFill>
                <a:latin typeface="Source Sans Pro" panose="020B0503030403020204" pitchFamily="34" charset="0"/>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Click to edit Master text styles</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Second level</a:t>
            </a:r>
          </a:p>
          <a:p>
            <a:pPr marL="0" marR="0" lvl="2"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Third level</a:t>
            </a:r>
          </a:p>
          <a:p>
            <a:pPr marL="0" marR="0" lvl="3"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Fourth level</a:t>
            </a:r>
          </a:p>
          <a:p>
            <a:pPr marL="0" marR="0" lvl="4"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Fifth level</a:t>
            </a:r>
            <a:endParaRPr lang="en-US"/>
          </a:p>
        </p:txBody>
      </p:sp>
      <p:sp>
        <p:nvSpPr>
          <p:cNvPr id="7"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8"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2372443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Sub-Head with Torc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685800" y="1809750"/>
            <a:ext cx="7924800" cy="1066800"/>
          </a:xfrm>
        </p:spPr>
        <p:txBody>
          <a:bodyPr>
            <a:noAutofit/>
          </a:bodyPr>
          <a:lstStyle>
            <a:lvl1pPr marL="0" indent="0" algn="l">
              <a:spcBef>
                <a:spcPts val="600"/>
              </a:spcBef>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pic>
        <p:nvPicPr>
          <p:cNvPr id="7" name="Picture 6"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353297"/>
            <a:ext cx="190500" cy="314877"/>
          </a:xfrm>
          <a:prstGeom prst="rect">
            <a:avLst/>
          </a:prstGeom>
        </p:spPr>
      </p:pic>
      <p:sp>
        <p:nvSpPr>
          <p:cNvPr id="9" name="Text Placeholder 22"/>
          <p:cNvSpPr>
            <a:spLocks noGrp="1"/>
          </p:cNvSpPr>
          <p:nvPr>
            <p:ph type="body" sz="quarter" idx="14" hasCustomPrompt="1"/>
          </p:nvPr>
        </p:nvSpPr>
        <p:spPr>
          <a:xfrm>
            <a:off x="685800" y="1352550"/>
            <a:ext cx="7924800" cy="315912"/>
          </a:xfrm>
          <a:solidFill>
            <a:srgbClr val="006699"/>
          </a:solidFill>
        </p:spPr>
        <p:txBody>
          <a:bodyPr lIns="91440" rIns="0" anchor="ctr" anchorCtr="0"/>
          <a:lstStyle>
            <a:lvl1pPr>
              <a:defRPr b="1">
                <a:solidFill>
                  <a:schemeClr val="bg1"/>
                </a:solidFill>
              </a:defRPr>
            </a:lvl1pPr>
          </a:lstStyle>
          <a:p>
            <a:pPr lvl="0"/>
            <a:r>
              <a:rPr lang="en-US"/>
              <a:t>LONG HEADER TEXT</a:t>
            </a:r>
          </a:p>
        </p:txBody>
      </p:sp>
      <p:sp>
        <p:nvSpPr>
          <p:cNvPr id="8"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0"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290327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Sub-Head with Torc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685800" y="1809750"/>
            <a:ext cx="7620000" cy="1066800"/>
          </a:xfrm>
        </p:spPr>
        <p:txBody>
          <a:bodyPr>
            <a:noAutofit/>
          </a:bodyPr>
          <a:lstStyle>
            <a:lvl1pPr marL="0" indent="0" algn="l">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pic>
        <p:nvPicPr>
          <p:cNvPr id="7" name="Picture 6"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353297"/>
            <a:ext cx="190500" cy="314877"/>
          </a:xfrm>
          <a:prstGeom prst="rect">
            <a:avLst/>
          </a:prstGeom>
        </p:spPr>
      </p:pic>
      <p:sp>
        <p:nvSpPr>
          <p:cNvPr id="9" name="Text Placeholder 22"/>
          <p:cNvSpPr>
            <a:spLocks noGrp="1"/>
          </p:cNvSpPr>
          <p:nvPr>
            <p:ph type="body" sz="quarter" idx="14" hasCustomPrompt="1"/>
          </p:nvPr>
        </p:nvSpPr>
        <p:spPr>
          <a:xfrm>
            <a:off x="685800" y="1352550"/>
            <a:ext cx="7924800" cy="315912"/>
          </a:xfrm>
          <a:solidFill>
            <a:srgbClr val="006699"/>
          </a:solidFill>
        </p:spPr>
        <p:txBody>
          <a:bodyPr wrap="none" lIns="91440" rIns="0" anchor="ctr" anchorCtr="0"/>
          <a:lstStyle>
            <a:lvl1pPr>
              <a:defRPr b="1">
                <a:solidFill>
                  <a:schemeClr val="bg1"/>
                </a:solidFill>
              </a:defRPr>
            </a:lvl1pPr>
          </a:lstStyle>
          <a:p>
            <a:pPr lvl="0"/>
            <a:r>
              <a:rPr lang="en-US"/>
              <a:t>LONG HEADER TEXT</a:t>
            </a:r>
          </a:p>
        </p:txBody>
      </p:sp>
      <p:pic>
        <p:nvPicPr>
          <p:cNvPr id="11" name="Picture 10"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105897"/>
            <a:ext cx="190500" cy="314877"/>
          </a:xfrm>
          <a:prstGeom prst="rect">
            <a:avLst/>
          </a:prstGeom>
        </p:spPr>
      </p:pic>
      <p:sp>
        <p:nvSpPr>
          <p:cNvPr id="12" name="Text Placeholder 22"/>
          <p:cNvSpPr>
            <a:spLocks noGrp="1"/>
          </p:cNvSpPr>
          <p:nvPr>
            <p:ph type="body" sz="quarter" idx="15" hasCustomPrompt="1"/>
          </p:nvPr>
        </p:nvSpPr>
        <p:spPr>
          <a:xfrm>
            <a:off x="685800" y="3105150"/>
            <a:ext cx="7924800" cy="315912"/>
          </a:xfrm>
          <a:solidFill>
            <a:srgbClr val="006699"/>
          </a:solidFill>
        </p:spPr>
        <p:txBody>
          <a:bodyPr wrap="none" lIns="91440" rIns="0" anchor="ctr" anchorCtr="0"/>
          <a:lstStyle>
            <a:lvl1pPr>
              <a:defRPr b="1">
                <a:solidFill>
                  <a:schemeClr val="bg1"/>
                </a:solidFill>
              </a:defRPr>
            </a:lvl1pPr>
          </a:lstStyle>
          <a:p>
            <a:pPr lvl="0"/>
            <a:r>
              <a:rPr lang="en-US"/>
              <a:t>LONG HEADER TEXT</a:t>
            </a:r>
          </a:p>
        </p:txBody>
      </p:sp>
      <p:sp>
        <p:nvSpPr>
          <p:cNvPr id="13" name="Text Placeholder 12"/>
          <p:cNvSpPr>
            <a:spLocks noGrp="1"/>
          </p:cNvSpPr>
          <p:nvPr>
            <p:ph type="body" sz="quarter" idx="16" hasCustomPrompt="1"/>
          </p:nvPr>
        </p:nvSpPr>
        <p:spPr>
          <a:xfrm>
            <a:off x="685800" y="3562350"/>
            <a:ext cx="7620000" cy="1066800"/>
          </a:xfrm>
        </p:spPr>
        <p:txBody>
          <a:bodyPr>
            <a:noAutofit/>
          </a:bodyPr>
          <a:lstStyle>
            <a:lvl1pPr>
              <a:defRPr sz="2000" b="0" baseline="0">
                <a:solidFill>
                  <a:schemeClr val="tx1">
                    <a:lumMod val="75000"/>
                    <a:lumOff val="25000"/>
                  </a:schemeClr>
                </a:solidFill>
              </a:defRPr>
            </a:lvl1pPr>
            <a:lvl5pPr>
              <a:defRPr/>
            </a:lvl5pPr>
          </a:lstStyle>
          <a:p>
            <a:r>
              <a:rPr lang="en-US"/>
              <a:t>Tell us the facts in plain language. Short and sweet is the key. Do not add too much content – talk to your audience not the presentation. Your audience will thank you.</a:t>
            </a:r>
          </a:p>
        </p:txBody>
      </p:sp>
      <p:sp>
        <p:nvSpPr>
          <p:cNvPr id="14"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5"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351989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457200" y="1962150"/>
            <a:ext cx="8077200" cy="1066800"/>
          </a:xfrm>
        </p:spPr>
        <p:txBody>
          <a:bodyPr>
            <a:noAutofit/>
          </a:bodyPr>
          <a:lstStyle>
            <a:lvl1pPr marL="0" indent="0" algn="l">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sp>
        <p:nvSpPr>
          <p:cNvPr id="8" name="Text Placeholder 7"/>
          <p:cNvSpPr>
            <a:spLocks noGrp="1"/>
          </p:cNvSpPr>
          <p:nvPr>
            <p:ph type="body" sz="quarter" idx="13" hasCustomPrompt="1"/>
          </p:nvPr>
        </p:nvSpPr>
        <p:spPr>
          <a:xfrm>
            <a:off x="457200" y="1428750"/>
            <a:ext cx="8077200" cy="381000"/>
          </a:xfrm>
        </p:spPr>
        <p:txBody>
          <a:bodyPr>
            <a:noAutofit/>
          </a:bodyPr>
          <a:lstStyle>
            <a:lvl1pPr>
              <a:defRPr/>
            </a:lvl1pPr>
          </a:lstStyle>
          <a:p>
            <a:pPr lvl="0"/>
            <a:r>
              <a:rPr lang="en-US"/>
              <a:t>HEADER TEXT</a:t>
            </a:r>
          </a:p>
        </p:txBody>
      </p:sp>
      <p:sp>
        <p:nvSpPr>
          <p:cNvPr id="7"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9"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4011092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 CAN HAVE</a:t>
            </a:r>
            <a:br>
              <a:rPr lang="en-US"/>
            </a:br>
            <a:r>
              <a:rPr lang="en-US"/>
              <a:t>TWO LINES OF TEXT</a:t>
            </a:r>
          </a:p>
        </p:txBody>
      </p:sp>
      <p:sp>
        <p:nvSpPr>
          <p:cNvPr id="8"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9"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16164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6"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1518821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is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613" y="742950"/>
            <a:ext cx="8686800" cy="3735241"/>
          </a:xfrm>
          <a:prstGeom prst="rect">
            <a:avLst/>
          </a:prstGeom>
        </p:spPr>
        <p:txBody>
          <a:bodyPr/>
          <a:lstStyle>
            <a:lvl1pPr marL="259556" indent="-259556">
              <a:spcBef>
                <a:spcPts val="0"/>
              </a:spcBef>
              <a:spcAft>
                <a:spcPts val="1350"/>
              </a:spcAft>
              <a:buFont typeface="Arial" panose="020B0604020202020204" pitchFamily="34" charset="0"/>
              <a:buChar char="•"/>
              <a:defRPr sz="2400" baseline="0">
                <a:solidFill>
                  <a:srgbClr val="003366"/>
                </a:solidFill>
                <a:latin typeface="Source Sans Pro" panose="020B0503030403020204" pitchFamily="34" charset="0"/>
              </a:defRPr>
            </a:lvl1pPr>
            <a:lvl2pPr marL="602456" indent="-254794">
              <a:spcBef>
                <a:spcPts val="0"/>
              </a:spcBef>
              <a:spcAft>
                <a:spcPts val="1350"/>
              </a:spcAft>
              <a:buFont typeface="Arial" panose="020B0604020202020204" pitchFamily="34" charset="0"/>
              <a:buChar char="•"/>
              <a:defRPr sz="2400">
                <a:solidFill>
                  <a:srgbClr val="003366"/>
                </a:solidFill>
                <a:latin typeface="Source Sans Pro" panose="020B0503030403020204" pitchFamily="34" charset="0"/>
              </a:defRPr>
            </a:lvl2pPr>
            <a:lvl3pPr marL="685800" indent="-171450">
              <a:buFont typeface="Arial" panose="020B0604020202020204" pitchFamily="34" charset="0"/>
              <a:buChar char="•"/>
              <a:defRPr sz="2100">
                <a:solidFill>
                  <a:srgbClr val="003366"/>
                </a:solidFill>
                <a:latin typeface="Source Sans Pro" panose="020B0503030403020204" pitchFamily="34" charset="0"/>
              </a:defRPr>
            </a:lvl3pPr>
            <a:lvl4pPr marL="1028700" indent="-171450">
              <a:buFont typeface="Arial" panose="020B0604020202020204" pitchFamily="34" charset="0"/>
              <a:buChar char="•"/>
              <a:defRPr sz="2100">
                <a:solidFill>
                  <a:srgbClr val="003366"/>
                </a:solidFill>
                <a:latin typeface="Source Sans Pro" panose="020B0503030403020204" pitchFamily="34" charset="0"/>
              </a:defRPr>
            </a:lvl4pPr>
            <a:lvl5pPr marL="1371600" indent="-171450">
              <a:buFont typeface="Arial" panose="020B0604020202020204" pitchFamily="34" charset="0"/>
              <a:buChar char="•"/>
              <a:defRPr sz="2100">
                <a:solidFill>
                  <a:srgbClr val="003366"/>
                </a:solidFill>
                <a:latin typeface="Source Sans Pro" panose="020B0503030403020204" pitchFamily="34" charset="0"/>
              </a:defRPr>
            </a:lvl5pPr>
          </a:lstStyle>
          <a:p>
            <a:pPr lvl="0"/>
            <a:r>
              <a:rPr lang="en-US"/>
              <a:t>Click to edit Master text styles</a:t>
            </a:r>
          </a:p>
          <a:p>
            <a:pPr lvl="1"/>
            <a:r>
              <a:rPr lang="en-US"/>
              <a:t>Second level</a:t>
            </a:r>
          </a:p>
        </p:txBody>
      </p:sp>
      <p:sp>
        <p:nvSpPr>
          <p:cNvPr id="4" name="Rectangle 6"/>
          <p:cNvSpPr>
            <a:spLocks noGrp="1" noChangeArrowheads="1"/>
          </p:cNvSpPr>
          <p:nvPr>
            <p:ph type="sldNum" sz="quarter" idx="10"/>
          </p:nvPr>
        </p:nvSpPr>
        <p:spPr/>
        <p:txBody>
          <a:bodyPr/>
          <a:lstStyle>
            <a:lvl1pPr algn="r">
              <a:defRPr sz="900">
                <a:latin typeface="Source Sans Pro Semibold" panose="020B0603030403020204" pitchFamily="34" charset="0"/>
              </a:defRPr>
            </a:lvl1pPr>
          </a:lstStyle>
          <a:p>
            <a:pPr>
              <a:defRPr/>
            </a:pPr>
            <a:fld id="{58D88D2C-F031-4E6D-986E-BC4964F1B5AC}" type="slidenum">
              <a:rPr lang="en-US" smtClean="0"/>
              <a:pPr>
                <a:defRPr/>
              </a:pPr>
              <a:t>‹#›</a:t>
            </a:fld>
            <a:endParaRPr lang="en-US" dirty="0"/>
          </a:p>
        </p:txBody>
      </p:sp>
      <p:sp>
        <p:nvSpPr>
          <p:cNvPr id="6" name="Rectangle 2"/>
          <p:cNvSpPr>
            <a:spLocks noGrp="1" noChangeArrowheads="1"/>
          </p:cNvSpPr>
          <p:nvPr>
            <p:ph type="title" hasCustomPrompt="1"/>
          </p:nvPr>
        </p:nvSpPr>
        <p:spPr bwMode="auto">
          <a:xfrm>
            <a:off x="228600" y="0"/>
            <a:ext cx="8686800"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700" b="1">
                <a:latin typeface="Source Sans Pro" panose="020B0503030403020204" pitchFamily="34" charset="0"/>
              </a:defRPr>
            </a:lvl1pPr>
          </a:lstStyle>
          <a:p>
            <a:pPr lvl="0"/>
            <a:r>
              <a:rPr lang="en-US" altLang="en-US"/>
              <a:t>List</a:t>
            </a:r>
          </a:p>
        </p:txBody>
      </p:sp>
    </p:spTree>
    <p:extLst>
      <p:ext uri="{BB962C8B-B14F-4D97-AF65-F5344CB8AC3E}">
        <p14:creationId xmlns:p14="http://schemas.microsoft.com/office/powerpoint/2010/main" val="2652672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Full Titl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0" y="1276351"/>
            <a:ext cx="5943600" cy="1600199"/>
          </a:xfrm>
          <a:prstGeom prst="rect">
            <a:avLst/>
          </a:prstGeom>
        </p:spPr>
        <p:txBody>
          <a:bodyPr lIns="0" anchor="ctr" anchorCtr="0">
            <a:normAutofit/>
          </a:bodyPr>
          <a:lstStyle>
            <a:lvl1pPr algn="l">
              <a:defRPr sz="4000" b="1" baseline="0">
                <a:solidFill>
                  <a:srgbClr val="003366"/>
                </a:solidFill>
                <a:latin typeface="Source Sans Pro" pitchFamily="34" charset="0"/>
              </a:defRPr>
            </a:lvl1pPr>
          </a:lstStyle>
          <a:p>
            <a:r>
              <a:rPr lang="en-US"/>
              <a:t>FULL TITLE</a:t>
            </a:r>
            <a:br>
              <a:rPr lang="en-US"/>
            </a:br>
            <a:r>
              <a:rPr lang="en-US"/>
              <a:t>OF PRESENTATION</a:t>
            </a:r>
            <a:br>
              <a:rPr lang="en-US"/>
            </a:br>
            <a:r>
              <a:rPr lang="en-US"/>
              <a:t>GOES HERE</a:t>
            </a:r>
          </a:p>
        </p:txBody>
      </p:sp>
      <p:sp>
        <p:nvSpPr>
          <p:cNvPr id="3" name="Subtitle 2"/>
          <p:cNvSpPr>
            <a:spLocks noGrp="1"/>
          </p:cNvSpPr>
          <p:nvPr>
            <p:ph type="subTitle" idx="1" hasCustomPrompt="1"/>
          </p:nvPr>
        </p:nvSpPr>
        <p:spPr>
          <a:xfrm>
            <a:off x="2286000" y="3028950"/>
            <a:ext cx="5943600" cy="762000"/>
          </a:xfrm>
          <a:prstGeom prst="rect">
            <a:avLst/>
          </a:prstGeom>
        </p:spPr>
        <p:txBody>
          <a:bodyPr lIns="0" anchor="ctr" anchorCtr="0">
            <a:noAutofit/>
          </a:bodyPr>
          <a:lstStyle>
            <a:lvl1pPr marL="0" indent="0" algn="l">
              <a:buNone/>
              <a:defRPr sz="2600" b="1" baseline="0">
                <a:solidFill>
                  <a:srgbClr val="505050"/>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br>
              <a:rPr lang="en-US"/>
            </a:br>
            <a:r>
              <a:rPr lang="en-US"/>
              <a:t>TWO LINE TEXT</a:t>
            </a:r>
          </a:p>
        </p:txBody>
      </p:sp>
      <p:pic>
        <p:nvPicPr>
          <p:cNvPr id="10" name="Picture 9" descr="Liberty Flame Lg W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3105150"/>
            <a:ext cx="381000" cy="629753"/>
          </a:xfrm>
          <a:prstGeom prst="rect">
            <a:avLst/>
          </a:prstGeom>
        </p:spPr>
      </p:pic>
      <p:sp>
        <p:nvSpPr>
          <p:cNvPr id="6" name="Content Placeholder 5"/>
          <p:cNvSpPr>
            <a:spLocks noGrp="1"/>
          </p:cNvSpPr>
          <p:nvPr>
            <p:ph sz="quarter" idx="11"/>
          </p:nvPr>
        </p:nvSpPr>
        <p:spPr>
          <a:xfrm>
            <a:off x="2270760" y="2946654"/>
            <a:ext cx="4206240" cy="6096"/>
          </a:xfrm>
          <a:prstGeom prst="rect">
            <a:avLst/>
          </a:prstGeom>
          <a:solidFill>
            <a:srgbClr val="999999"/>
          </a:solidFill>
        </p:spPr>
        <p:txBody>
          <a:bodyPr>
            <a:noAutofit/>
          </a:bodyPr>
          <a:lstStyle>
            <a:lvl1pPr marL="0" indent="0">
              <a:buNone/>
              <a:defRPr sz="400"/>
            </a:lvl1pPr>
          </a:lstStyle>
          <a:p>
            <a:pPr lvl="0"/>
            <a:r>
              <a:rPr lang="en-US"/>
              <a:t>Click to edit Master text styles</a:t>
            </a:r>
          </a:p>
        </p:txBody>
      </p:sp>
      <p:sp>
        <p:nvSpPr>
          <p:cNvPr id="13" name="Content Placeholder 5"/>
          <p:cNvSpPr>
            <a:spLocks noGrp="1"/>
          </p:cNvSpPr>
          <p:nvPr>
            <p:ph sz="quarter" idx="12"/>
          </p:nvPr>
        </p:nvSpPr>
        <p:spPr>
          <a:xfrm>
            <a:off x="2286000" y="3861054"/>
            <a:ext cx="4206240" cy="6096"/>
          </a:xfrm>
          <a:prstGeom prst="rect">
            <a:avLst/>
          </a:prstGeom>
          <a:solidFill>
            <a:srgbClr val="999999"/>
          </a:solidFill>
        </p:spPr>
        <p:txBody>
          <a:bodyPr>
            <a:noAutofit/>
          </a:bodyPr>
          <a:lstStyle>
            <a:lvl1pPr marL="0" indent="0">
              <a:buNone/>
              <a:defRPr sz="400"/>
            </a:lvl1pPr>
          </a:lstStyle>
          <a:p>
            <a:pPr lvl="0"/>
            <a:r>
              <a:rPr lang="en-US"/>
              <a:t>Click to edit Master text styles</a:t>
            </a:r>
          </a:p>
        </p:txBody>
      </p:sp>
      <p:sp>
        <p:nvSpPr>
          <p:cNvPr id="7" name="Text Placeholder 6"/>
          <p:cNvSpPr>
            <a:spLocks noGrp="1"/>
          </p:cNvSpPr>
          <p:nvPr>
            <p:ph type="body" sz="quarter" idx="13" hasCustomPrompt="1"/>
          </p:nvPr>
        </p:nvSpPr>
        <p:spPr>
          <a:xfrm>
            <a:off x="2286000" y="3943350"/>
            <a:ext cx="2971800" cy="304800"/>
          </a:xfrm>
          <a:prstGeom prst="rect">
            <a:avLst/>
          </a:prstGeom>
        </p:spPr>
        <p:txBody>
          <a:bodyPr/>
          <a:lstStyle>
            <a:lvl1pPr marL="0" indent="0">
              <a:buNone/>
              <a:defRPr sz="1400">
                <a:solidFill>
                  <a:schemeClr val="tx1">
                    <a:lumMod val="85000"/>
                    <a:lumOff val="15000"/>
                  </a:schemeClr>
                </a:solidFill>
              </a:defRPr>
            </a:lvl1pPr>
            <a:lvl2pPr marL="457200" indent="0">
              <a:buNone/>
              <a:defRPr sz="1400">
                <a:solidFill>
                  <a:schemeClr val="tx1">
                    <a:lumMod val="85000"/>
                    <a:lumOff val="15000"/>
                  </a:schemeClr>
                </a:solidFill>
              </a:defRPr>
            </a:lvl2pPr>
            <a:lvl3pPr marL="914400" indent="0">
              <a:buNone/>
              <a:defRPr sz="1400">
                <a:solidFill>
                  <a:schemeClr val="tx1">
                    <a:lumMod val="85000"/>
                    <a:lumOff val="15000"/>
                  </a:schemeClr>
                </a:solidFill>
              </a:defRPr>
            </a:lvl3pPr>
            <a:lvl4pPr marL="1371600" indent="0">
              <a:buNone/>
              <a:defRPr sz="1400">
                <a:solidFill>
                  <a:schemeClr val="tx1">
                    <a:lumMod val="85000"/>
                    <a:lumOff val="15000"/>
                  </a:schemeClr>
                </a:solidFill>
              </a:defRPr>
            </a:lvl4pPr>
            <a:lvl5pPr marL="1828800" indent="0">
              <a:buNone/>
              <a:defRPr sz="1400">
                <a:solidFill>
                  <a:schemeClr val="tx1">
                    <a:lumMod val="85000"/>
                    <a:lumOff val="15000"/>
                  </a:schemeClr>
                </a:solidFill>
              </a:defRPr>
            </a:lvl5pPr>
          </a:lstStyle>
          <a:p>
            <a:pPr lvl="0"/>
            <a:r>
              <a:rPr lang="en-US"/>
              <a:t>10/01/2016</a:t>
            </a:r>
          </a:p>
        </p:txBody>
      </p:sp>
    </p:spTree>
    <p:extLst>
      <p:ext uri="{BB962C8B-B14F-4D97-AF65-F5344CB8AC3E}">
        <p14:creationId xmlns:p14="http://schemas.microsoft.com/office/powerpoint/2010/main" val="324407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 Blue and Gra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CAN HAVE</a:t>
            </a:r>
            <a:br>
              <a:rPr lang="en-US"/>
            </a:br>
            <a:r>
              <a:rPr lang="en-US"/>
              <a:t>TWO LINES OF TEXT</a:t>
            </a:r>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b="0">
                <a:solidFill>
                  <a:schemeClr val="tx1">
                    <a:lumMod val="75000"/>
                    <a:lumOff val="25000"/>
                  </a:schemeClr>
                </a:solidFill>
                <a:latin typeface="Source Sans Pro Semibold" pitchFamily="34" charset="0"/>
              </a:defRPr>
            </a:lvl1pPr>
            <a:lvl2pPr marL="457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solidFill>
                  <a:schemeClr val="tx1">
                    <a:lumMod val="75000"/>
                    <a:lumOff val="25000"/>
                  </a:schemeClr>
                </a:solidFill>
                <a:latin typeface="Source Sans Pro Semibold" pitchFamily="34" charset="0"/>
              </a:defRPr>
            </a:lvl2pPr>
            <a:lvl3pPr marL="685800" marR="0" indent="-228600" algn="l" defTabSz="914400" rtl="0" eaLnBrk="1" fontAlgn="auto" latinLnBrk="0" hangingPunct="1">
              <a:lnSpc>
                <a:spcPct val="100000"/>
              </a:lnSpc>
              <a:spcBef>
                <a:spcPts val="600"/>
              </a:spcBef>
              <a:spcAft>
                <a:spcPts val="0"/>
              </a:spcAft>
              <a:buClrTx/>
              <a:buSzTx/>
              <a:buFont typeface="+mj-lt"/>
              <a:buAutoNum type="arabicPeriod"/>
              <a:tabLst/>
              <a:defRPr>
                <a:solidFill>
                  <a:schemeClr val="tx1">
                    <a:lumMod val="75000"/>
                    <a:lumOff val="25000"/>
                  </a:schemeClr>
                </a:solidFill>
                <a:latin typeface="Source Sans Pro Semibold" pitchFamily="34" charset="0"/>
              </a:defRPr>
            </a:lvl3pPr>
            <a:lvl4pPr marL="914400" marR="0" indent="-228600" algn="l" defTabSz="914400" rtl="0" eaLnBrk="1" fontAlgn="auto" latinLnBrk="0" hangingPunct="1">
              <a:lnSpc>
                <a:spcPct val="100000"/>
              </a:lnSpc>
              <a:spcBef>
                <a:spcPts val="600"/>
              </a:spcBef>
              <a:spcAft>
                <a:spcPts val="0"/>
              </a:spcAft>
              <a:buClrTx/>
              <a:buSzTx/>
              <a:buFont typeface="+mj-lt"/>
              <a:buAutoNum type="alphaUcPeriod"/>
              <a:tabLst/>
              <a:defRPr>
                <a:solidFill>
                  <a:schemeClr val="tx1">
                    <a:lumMod val="75000"/>
                    <a:lumOff val="25000"/>
                  </a:schemeClr>
                </a:solidFill>
                <a:latin typeface="Source Sans Pro Semibold" pitchFamily="34" charset="0"/>
              </a:defRPr>
            </a:lvl4pPr>
            <a:lvl5pPr marL="1143000" marR="0" indent="-228600" algn="l" defTabSz="914400" rtl="0" eaLnBrk="1" fontAlgn="auto" latinLnBrk="0" hangingPunct="1">
              <a:lnSpc>
                <a:spcPct val="100000"/>
              </a:lnSpc>
              <a:spcBef>
                <a:spcPts val="600"/>
              </a:spcBef>
              <a:spcAft>
                <a:spcPts val="0"/>
              </a:spcAft>
              <a:buClrTx/>
              <a:buSzTx/>
              <a:buFont typeface="+mj-lt"/>
              <a:buAutoNum type="romanLcPeriod"/>
              <a:tabLst/>
              <a:defRPr>
                <a:solidFill>
                  <a:schemeClr val="tx1">
                    <a:lumMod val="75000"/>
                    <a:lumOff val="25000"/>
                  </a:schemeClr>
                </a:solidFill>
                <a:latin typeface="Source Sans Pro Semibold" pitchFamily="34" charset="0"/>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Click to edit Master text styles</a:t>
            </a:r>
          </a:p>
          <a:p>
            <a:pPr marL="4572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Second level</a:t>
            </a:r>
          </a:p>
          <a:p>
            <a:pPr marL="685800" marR="0" lvl="2"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Third level</a:t>
            </a:r>
          </a:p>
          <a:p>
            <a:pPr marL="914400" marR="0" lvl="3" indent="-228600" algn="l" defTabSz="914400" rtl="0" eaLnBrk="1" fontAlgn="auto" latinLnBrk="0" hangingPunct="1">
              <a:lnSpc>
                <a:spcPct val="100000"/>
              </a:lnSpc>
              <a:spcBef>
                <a:spcPts val="600"/>
              </a:spcBef>
              <a:spcAft>
                <a:spcPts val="0"/>
              </a:spcAft>
              <a:buClrTx/>
              <a:buSzTx/>
              <a:buFont typeface="+mj-lt"/>
              <a:buAutoNum type="alphaU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Fourth level</a:t>
            </a:r>
          </a:p>
          <a:p>
            <a:pPr marL="1143000" marR="0" lvl="4" indent="-228600" algn="l" defTabSz="914400" rtl="0" eaLnBrk="1" fontAlgn="auto" latinLnBrk="0" hangingPunct="1">
              <a:lnSpc>
                <a:spcPct val="100000"/>
              </a:lnSpc>
              <a:spcBef>
                <a:spcPts val="600"/>
              </a:spcBef>
              <a:spcAft>
                <a:spcPts val="0"/>
              </a:spcAft>
              <a:buClrTx/>
              <a:buSzTx/>
              <a:buFont typeface="+mj-lt"/>
              <a:buAutoNum type="romanL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Fifth level</a:t>
            </a:r>
          </a:p>
        </p:txBody>
      </p:sp>
      <p:sp>
        <p:nvSpPr>
          <p:cNvPr id="11"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2"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267377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OF SLIDE</a:t>
            </a:r>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latin typeface="Source Sans Pro" panose="020B0503030403020204" pitchFamily="34" charset="0"/>
              </a:defRPr>
            </a:lvl1pPr>
            <a:lvl2pPr marL="457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solidFill>
                  <a:srgbClr val="003366"/>
                </a:solidFill>
                <a:latin typeface="Source Sans Pro" panose="020B0503030403020204" pitchFamily="34" charset="0"/>
              </a:defRPr>
            </a:lvl2pPr>
            <a:lvl3pPr marL="685800" marR="0" indent="-228600" algn="l" defTabSz="914400" rtl="0" eaLnBrk="1" fontAlgn="auto" latinLnBrk="0" hangingPunct="1">
              <a:lnSpc>
                <a:spcPct val="100000"/>
              </a:lnSpc>
              <a:spcBef>
                <a:spcPts val="600"/>
              </a:spcBef>
              <a:spcAft>
                <a:spcPts val="0"/>
              </a:spcAft>
              <a:buClrTx/>
              <a:buSzTx/>
              <a:buFont typeface="+mj-lt"/>
              <a:buAutoNum type="arabicPeriod"/>
              <a:tabLst/>
              <a:defRPr>
                <a:solidFill>
                  <a:srgbClr val="003366"/>
                </a:solidFill>
                <a:latin typeface="Source Sans Pro" panose="020B0503030403020204" pitchFamily="34" charset="0"/>
              </a:defRPr>
            </a:lvl3pPr>
            <a:lvl4pPr marL="914400" marR="0" indent="-228600" algn="l" defTabSz="914400" rtl="0" eaLnBrk="1" fontAlgn="auto" latinLnBrk="0" hangingPunct="1">
              <a:lnSpc>
                <a:spcPct val="100000"/>
              </a:lnSpc>
              <a:spcBef>
                <a:spcPts val="600"/>
              </a:spcBef>
              <a:spcAft>
                <a:spcPts val="0"/>
              </a:spcAft>
              <a:buClrTx/>
              <a:buSzTx/>
              <a:buFont typeface="+mj-lt"/>
              <a:buAutoNum type="alphaUcPeriod"/>
              <a:tabLst/>
              <a:defRPr>
                <a:solidFill>
                  <a:srgbClr val="003366"/>
                </a:solidFill>
                <a:latin typeface="Source Sans Pro" panose="020B0503030403020204" pitchFamily="34" charset="0"/>
              </a:defRPr>
            </a:lvl4pPr>
            <a:lvl5pPr marL="1143000" marR="0" indent="-228600" algn="l" defTabSz="914400" rtl="0" eaLnBrk="1" fontAlgn="auto" latinLnBrk="0" hangingPunct="1">
              <a:lnSpc>
                <a:spcPct val="100000"/>
              </a:lnSpc>
              <a:spcBef>
                <a:spcPts val="600"/>
              </a:spcBef>
              <a:spcAft>
                <a:spcPts val="0"/>
              </a:spcAft>
              <a:buClrTx/>
              <a:buSzTx/>
              <a:buFont typeface="+mj-lt"/>
              <a:buAutoNum type="romanLcPeriod"/>
              <a:tabLst/>
              <a:defRPr>
                <a:solidFill>
                  <a:srgbClr val="003366"/>
                </a:solidFill>
                <a:latin typeface="Source Sans Pro" panose="020B0503030403020204" pitchFamily="34" charset="0"/>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Click to edit Master text styles</a:t>
            </a:r>
          </a:p>
          <a:p>
            <a:pPr marL="4572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Second level</a:t>
            </a:r>
          </a:p>
          <a:p>
            <a:pPr marL="685800" marR="0" lvl="2"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Third level</a:t>
            </a:r>
          </a:p>
          <a:p>
            <a:pPr marL="914400" marR="0" lvl="3" indent="-228600" algn="l" defTabSz="914400" rtl="0" eaLnBrk="1" fontAlgn="auto" latinLnBrk="0" hangingPunct="1">
              <a:lnSpc>
                <a:spcPct val="100000"/>
              </a:lnSpc>
              <a:spcBef>
                <a:spcPts val="600"/>
              </a:spcBef>
              <a:spcAft>
                <a:spcPts val="0"/>
              </a:spcAft>
              <a:buClrTx/>
              <a:buSzTx/>
              <a:buFont typeface="+mj-lt"/>
              <a:buAutoNum type="alphaU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Fourth level</a:t>
            </a:r>
          </a:p>
          <a:p>
            <a:pPr marL="1143000" marR="0" lvl="4" indent="-228600" algn="l" defTabSz="914400" rtl="0" eaLnBrk="1" fontAlgn="auto" latinLnBrk="0" hangingPunct="1">
              <a:lnSpc>
                <a:spcPct val="100000"/>
              </a:lnSpc>
              <a:spcBef>
                <a:spcPts val="600"/>
              </a:spcBef>
              <a:spcAft>
                <a:spcPts val="0"/>
              </a:spcAft>
              <a:buClrTx/>
              <a:buSzTx/>
              <a:buFont typeface="+mj-lt"/>
              <a:buAutoNum type="romanL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Fifth level</a:t>
            </a:r>
          </a:p>
          <a:p>
            <a:pPr lvl="4"/>
            <a:endParaRPr lang="en-US"/>
          </a:p>
        </p:txBody>
      </p:sp>
      <p:sp>
        <p:nvSpPr>
          <p:cNvPr id="7"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8"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80884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OF SLIDE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solidFill>
                  <a:srgbClr val="003366"/>
                </a:solidFill>
                <a:latin typeface="Source Sans Pro Semibold" pitchFamily="34" charset="0"/>
              </a:defRPr>
            </a:lvl2pPr>
            <a:lvl3pPr>
              <a:lnSpc>
                <a:spcPct val="120000"/>
              </a:lnSpc>
              <a:spcBef>
                <a:spcPts val="600"/>
              </a:spcBef>
              <a:defRPr>
                <a:solidFill>
                  <a:srgbClr val="003366"/>
                </a:solidFill>
                <a:latin typeface="Source Sans Pro Semibold" pitchFamily="34" charset="0"/>
              </a:defRPr>
            </a:lvl3pPr>
            <a:lvl4pPr>
              <a:lnSpc>
                <a:spcPct val="120000"/>
              </a:lnSpc>
              <a:spcBef>
                <a:spcPts val="600"/>
              </a:spcBef>
              <a:defRPr>
                <a:solidFill>
                  <a:srgbClr val="003366"/>
                </a:solidFill>
                <a:latin typeface="Source Sans Pro Semibold" pitchFamily="34" charset="0"/>
              </a:defRPr>
            </a:lvl4pPr>
            <a:lvl5pPr>
              <a:lnSpc>
                <a:spcPct val="120000"/>
              </a:lnSpc>
              <a:spcBef>
                <a:spcPts val="600"/>
              </a:spcBef>
              <a:defRPr>
                <a:solidFill>
                  <a:srgbClr val="003366"/>
                </a:solidFill>
                <a:latin typeface="Source Sans Pro Semibold"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8"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27443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Sub-Head with Torc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685800" y="1809750"/>
            <a:ext cx="7924800" cy="1066800"/>
          </a:xfrm>
        </p:spPr>
        <p:txBody>
          <a:bodyPr>
            <a:noAutofit/>
          </a:bodyPr>
          <a:lstStyle>
            <a:lvl1pPr marL="0" indent="0" algn="l">
              <a:spcBef>
                <a:spcPts val="600"/>
              </a:spcBef>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pic>
        <p:nvPicPr>
          <p:cNvPr id="7" name="Picture 6"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353297"/>
            <a:ext cx="190500" cy="314877"/>
          </a:xfrm>
          <a:prstGeom prst="rect">
            <a:avLst/>
          </a:prstGeom>
        </p:spPr>
      </p:pic>
      <p:sp>
        <p:nvSpPr>
          <p:cNvPr id="9" name="Text Placeholder 22"/>
          <p:cNvSpPr>
            <a:spLocks noGrp="1"/>
          </p:cNvSpPr>
          <p:nvPr>
            <p:ph type="body" sz="quarter" idx="14" hasCustomPrompt="1"/>
          </p:nvPr>
        </p:nvSpPr>
        <p:spPr>
          <a:xfrm>
            <a:off x="685800" y="1352550"/>
            <a:ext cx="7924800" cy="315912"/>
          </a:xfrm>
          <a:solidFill>
            <a:srgbClr val="006699"/>
          </a:solidFill>
        </p:spPr>
        <p:txBody>
          <a:bodyPr lIns="91440" rIns="0" anchor="ctr" anchorCtr="0"/>
          <a:lstStyle>
            <a:lvl1pPr>
              <a:defRPr b="1">
                <a:solidFill>
                  <a:schemeClr val="bg1"/>
                </a:solidFill>
              </a:defRPr>
            </a:lvl1pPr>
          </a:lstStyle>
          <a:p>
            <a:pPr lvl="0"/>
            <a:r>
              <a:rPr lang="en-US"/>
              <a:t>LONG HEADER TEXT</a:t>
            </a:r>
          </a:p>
        </p:txBody>
      </p:sp>
      <p:sp>
        <p:nvSpPr>
          <p:cNvPr id="8"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0"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2738232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Sub-Head with Torc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685800" y="1809750"/>
            <a:ext cx="7620000" cy="1066800"/>
          </a:xfrm>
        </p:spPr>
        <p:txBody>
          <a:bodyPr>
            <a:noAutofit/>
          </a:bodyPr>
          <a:lstStyle>
            <a:lvl1pPr marL="0" indent="0" algn="l">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pic>
        <p:nvPicPr>
          <p:cNvPr id="7" name="Picture 6"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353297"/>
            <a:ext cx="190500" cy="314877"/>
          </a:xfrm>
          <a:prstGeom prst="rect">
            <a:avLst/>
          </a:prstGeom>
        </p:spPr>
      </p:pic>
      <p:sp>
        <p:nvSpPr>
          <p:cNvPr id="9" name="Text Placeholder 22"/>
          <p:cNvSpPr>
            <a:spLocks noGrp="1"/>
          </p:cNvSpPr>
          <p:nvPr>
            <p:ph type="body" sz="quarter" idx="14" hasCustomPrompt="1"/>
          </p:nvPr>
        </p:nvSpPr>
        <p:spPr>
          <a:xfrm>
            <a:off x="685800" y="1352550"/>
            <a:ext cx="7924800" cy="315912"/>
          </a:xfrm>
          <a:solidFill>
            <a:srgbClr val="006699"/>
          </a:solidFill>
        </p:spPr>
        <p:txBody>
          <a:bodyPr wrap="none" lIns="91440" rIns="0" anchor="ctr" anchorCtr="0"/>
          <a:lstStyle>
            <a:lvl1pPr>
              <a:defRPr b="1">
                <a:solidFill>
                  <a:schemeClr val="bg1"/>
                </a:solidFill>
              </a:defRPr>
            </a:lvl1pPr>
          </a:lstStyle>
          <a:p>
            <a:pPr lvl="0"/>
            <a:r>
              <a:rPr lang="en-US"/>
              <a:t>LONG HEADER TEXT</a:t>
            </a:r>
          </a:p>
        </p:txBody>
      </p:sp>
      <p:pic>
        <p:nvPicPr>
          <p:cNvPr id="11" name="Picture 10"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105897"/>
            <a:ext cx="190500" cy="314877"/>
          </a:xfrm>
          <a:prstGeom prst="rect">
            <a:avLst/>
          </a:prstGeom>
        </p:spPr>
      </p:pic>
      <p:sp>
        <p:nvSpPr>
          <p:cNvPr id="12" name="Text Placeholder 22"/>
          <p:cNvSpPr>
            <a:spLocks noGrp="1"/>
          </p:cNvSpPr>
          <p:nvPr>
            <p:ph type="body" sz="quarter" idx="15" hasCustomPrompt="1"/>
          </p:nvPr>
        </p:nvSpPr>
        <p:spPr>
          <a:xfrm>
            <a:off x="685800" y="3105150"/>
            <a:ext cx="7924800" cy="315912"/>
          </a:xfrm>
          <a:solidFill>
            <a:srgbClr val="006699"/>
          </a:solidFill>
        </p:spPr>
        <p:txBody>
          <a:bodyPr wrap="none" lIns="91440" rIns="0" anchor="ctr" anchorCtr="0"/>
          <a:lstStyle>
            <a:lvl1pPr>
              <a:defRPr b="1">
                <a:solidFill>
                  <a:schemeClr val="bg1"/>
                </a:solidFill>
              </a:defRPr>
            </a:lvl1pPr>
          </a:lstStyle>
          <a:p>
            <a:pPr lvl="0"/>
            <a:r>
              <a:rPr lang="en-US"/>
              <a:t>LONG HEADER TEXT</a:t>
            </a:r>
          </a:p>
        </p:txBody>
      </p:sp>
      <p:sp>
        <p:nvSpPr>
          <p:cNvPr id="13" name="Text Placeholder 12"/>
          <p:cNvSpPr>
            <a:spLocks noGrp="1"/>
          </p:cNvSpPr>
          <p:nvPr>
            <p:ph type="body" sz="quarter" idx="16" hasCustomPrompt="1"/>
          </p:nvPr>
        </p:nvSpPr>
        <p:spPr>
          <a:xfrm>
            <a:off x="685800" y="3562350"/>
            <a:ext cx="7620000" cy="1066800"/>
          </a:xfrm>
        </p:spPr>
        <p:txBody>
          <a:bodyPr>
            <a:noAutofit/>
          </a:bodyPr>
          <a:lstStyle>
            <a:lvl1pPr>
              <a:defRPr sz="2000" b="0" baseline="0">
                <a:solidFill>
                  <a:schemeClr val="tx1">
                    <a:lumMod val="75000"/>
                    <a:lumOff val="25000"/>
                  </a:schemeClr>
                </a:solidFill>
              </a:defRPr>
            </a:lvl1pPr>
            <a:lvl5pPr>
              <a:defRPr/>
            </a:lvl5pPr>
          </a:lstStyle>
          <a:p>
            <a:r>
              <a:rPr lang="en-US"/>
              <a:t>Tell us the facts in plain language. Short and sweet is the key. Do not add too much content – talk to your audience not the presentation. Your audience will thank you.</a:t>
            </a:r>
          </a:p>
        </p:txBody>
      </p:sp>
      <p:sp>
        <p:nvSpPr>
          <p:cNvPr id="14"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5"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1270404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457200" y="1962150"/>
            <a:ext cx="8077200" cy="1066800"/>
          </a:xfrm>
        </p:spPr>
        <p:txBody>
          <a:bodyPr>
            <a:noAutofit/>
          </a:bodyPr>
          <a:lstStyle>
            <a:lvl1pPr marL="0" indent="0" algn="l">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sp>
        <p:nvSpPr>
          <p:cNvPr id="8" name="Text Placeholder 7"/>
          <p:cNvSpPr>
            <a:spLocks noGrp="1"/>
          </p:cNvSpPr>
          <p:nvPr>
            <p:ph type="body" sz="quarter" idx="13" hasCustomPrompt="1"/>
          </p:nvPr>
        </p:nvSpPr>
        <p:spPr>
          <a:xfrm>
            <a:off x="457200" y="1428750"/>
            <a:ext cx="8077200" cy="381000"/>
          </a:xfrm>
        </p:spPr>
        <p:txBody>
          <a:bodyPr>
            <a:noAutofit/>
          </a:bodyPr>
          <a:lstStyle>
            <a:lvl1pPr>
              <a:defRPr/>
            </a:lvl1pPr>
          </a:lstStyle>
          <a:p>
            <a:pPr lvl="0"/>
            <a:r>
              <a:rPr lang="en-US"/>
              <a:t>HEADER TEXT</a:t>
            </a:r>
          </a:p>
        </p:txBody>
      </p:sp>
      <p:sp>
        <p:nvSpPr>
          <p:cNvPr id="7"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9"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382066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 CAN HAVE</a:t>
            </a:r>
            <a:br>
              <a:rPr lang="en-US"/>
            </a:br>
            <a:r>
              <a:rPr lang="en-US"/>
              <a:t>TWO LINES OF TEXT</a:t>
            </a:r>
          </a:p>
        </p:txBody>
      </p:sp>
      <p:sp>
        <p:nvSpPr>
          <p:cNvPr id="8"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9"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2617877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6"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655136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is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613" y="742950"/>
            <a:ext cx="8686800" cy="3735241"/>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400" baseline="0">
                <a:solidFill>
                  <a:srgbClr val="003366"/>
                </a:solidFill>
                <a:latin typeface="Source Sans Pro" panose="020B0503030403020204" pitchFamily="34" charset="0"/>
              </a:defRPr>
            </a:lvl1pPr>
            <a:lvl2pPr marL="457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2400">
                <a:solidFill>
                  <a:srgbClr val="003366"/>
                </a:solidFill>
                <a:latin typeface="Source Sans Pro" panose="020B0503030403020204" pitchFamily="34" charset="0"/>
              </a:defRPr>
            </a:lvl2pPr>
            <a:lvl3pPr marL="685800" marR="0" indent="-228600" algn="l" defTabSz="914400" rtl="0" eaLnBrk="1" fontAlgn="auto" latinLnBrk="0" hangingPunct="1">
              <a:lnSpc>
                <a:spcPct val="100000"/>
              </a:lnSpc>
              <a:spcBef>
                <a:spcPts val="600"/>
              </a:spcBef>
              <a:spcAft>
                <a:spcPts val="0"/>
              </a:spcAft>
              <a:buClrTx/>
              <a:buSzTx/>
              <a:buFont typeface="+mj-lt"/>
              <a:buAutoNum type="arabicPeriod"/>
              <a:tabLst/>
              <a:defRPr sz="2100">
                <a:solidFill>
                  <a:srgbClr val="003366"/>
                </a:solidFill>
                <a:latin typeface="Source Sans Pro" panose="020B0503030403020204" pitchFamily="34" charset="0"/>
              </a:defRPr>
            </a:lvl3pPr>
            <a:lvl4pPr marL="914400" marR="0" indent="-228600" algn="l" defTabSz="914400" rtl="0" eaLnBrk="1" fontAlgn="auto" latinLnBrk="0" hangingPunct="1">
              <a:lnSpc>
                <a:spcPct val="100000"/>
              </a:lnSpc>
              <a:spcBef>
                <a:spcPts val="600"/>
              </a:spcBef>
              <a:spcAft>
                <a:spcPts val="0"/>
              </a:spcAft>
              <a:buClrTx/>
              <a:buSzTx/>
              <a:buFont typeface="+mj-lt"/>
              <a:buAutoNum type="alphaUcPeriod"/>
              <a:tabLst/>
              <a:defRPr sz="2100">
                <a:solidFill>
                  <a:srgbClr val="003366"/>
                </a:solidFill>
                <a:latin typeface="Source Sans Pro" panose="020B0503030403020204" pitchFamily="34" charset="0"/>
              </a:defRPr>
            </a:lvl4pPr>
            <a:lvl5pPr marL="1143000" marR="0" indent="-228600" algn="l" defTabSz="914400" rtl="0" eaLnBrk="1" fontAlgn="auto" latinLnBrk="0" hangingPunct="1">
              <a:lnSpc>
                <a:spcPct val="100000"/>
              </a:lnSpc>
              <a:spcBef>
                <a:spcPts val="600"/>
              </a:spcBef>
              <a:spcAft>
                <a:spcPts val="0"/>
              </a:spcAft>
              <a:buClrTx/>
              <a:buSzTx/>
              <a:buFont typeface="+mj-lt"/>
              <a:buAutoNum type="romanLcPeriod"/>
              <a:tabLst/>
              <a:defRPr sz="2100">
                <a:solidFill>
                  <a:srgbClr val="003366"/>
                </a:solidFill>
                <a:latin typeface="Source Sans Pro" panose="020B0503030403020204" pitchFamily="34" charset="0"/>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Click to edit Master text styles</a:t>
            </a:r>
          </a:p>
          <a:p>
            <a:pPr marL="4572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Second level</a:t>
            </a:r>
          </a:p>
          <a:p>
            <a:pPr marL="685800" marR="0" lvl="2"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Third level</a:t>
            </a:r>
          </a:p>
          <a:p>
            <a:pPr marL="914400" marR="0" lvl="3" indent="-228600" algn="l" defTabSz="914400" rtl="0" eaLnBrk="1" fontAlgn="auto" latinLnBrk="0" hangingPunct="1">
              <a:lnSpc>
                <a:spcPct val="100000"/>
              </a:lnSpc>
              <a:spcBef>
                <a:spcPts val="600"/>
              </a:spcBef>
              <a:spcAft>
                <a:spcPts val="0"/>
              </a:spcAft>
              <a:buClrTx/>
              <a:buSzTx/>
              <a:buFont typeface="+mj-lt"/>
              <a:buAutoNum type="alphaU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Fourth level</a:t>
            </a:r>
          </a:p>
          <a:p>
            <a:pPr marL="1143000" marR="0" lvl="4" indent="-228600" algn="l" defTabSz="914400" rtl="0" eaLnBrk="1" fontAlgn="auto" latinLnBrk="0" hangingPunct="1">
              <a:lnSpc>
                <a:spcPct val="100000"/>
              </a:lnSpc>
              <a:spcBef>
                <a:spcPts val="600"/>
              </a:spcBef>
              <a:spcAft>
                <a:spcPts val="0"/>
              </a:spcAft>
              <a:buClrTx/>
              <a:buSzTx/>
              <a:buFont typeface="+mj-lt"/>
              <a:buAutoNum type="romanLcPeriod"/>
              <a:tabLst/>
              <a:defRPr/>
            </a:pPr>
            <a:r>
              <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rPr>
              <a:t>Fifth level</a:t>
            </a:r>
          </a:p>
        </p:txBody>
      </p:sp>
      <p:sp>
        <p:nvSpPr>
          <p:cNvPr id="4" name="Rectangle 6"/>
          <p:cNvSpPr>
            <a:spLocks noGrp="1" noChangeArrowheads="1"/>
          </p:cNvSpPr>
          <p:nvPr>
            <p:ph type="sldNum" sz="quarter" idx="10"/>
          </p:nvPr>
        </p:nvSpPr>
        <p:spPr/>
        <p:txBody>
          <a:bodyPr/>
          <a:lstStyle>
            <a:lvl1pPr algn="r">
              <a:defRPr sz="900">
                <a:latin typeface="Source Sans Pro Semibold" panose="020B0603030403020204" pitchFamily="34" charset="0"/>
              </a:defRPr>
            </a:lvl1pPr>
          </a:lstStyle>
          <a:p>
            <a:pPr>
              <a:defRPr/>
            </a:pPr>
            <a:fld id="{58D88D2C-F031-4E6D-986E-BC4964F1B5AC}" type="slidenum">
              <a:rPr lang="en-US" smtClean="0"/>
              <a:pPr>
                <a:defRPr/>
              </a:pPr>
              <a:t>‹#›</a:t>
            </a:fld>
            <a:endParaRPr lang="en-US" dirty="0"/>
          </a:p>
        </p:txBody>
      </p:sp>
      <p:sp>
        <p:nvSpPr>
          <p:cNvPr id="6" name="Rectangle 2"/>
          <p:cNvSpPr>
            <a:spLocks noGrp="1" noChangeArrowheads="1"/>
          </p:cNvSpPr>
          <p:nvPr>
            <p:ph type="title" hasCustomPrompt="1"/>
          </p:nvPr>
        </p:nvSpPr>
        <p:spPr bwMode="auto">
          <a:xfrm>
            <a:off x="228600" y="0"/>
            <a:ext cx="8686800"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700" b="1">
                <a:latin typeface="Source Sans Pro" panose="020B0503030403020204" pitchFamily="34" charset="0"/>
              </a:defRPr>
            </a:lvl1pPr>
          </a:lstStyle>
          <a:p>
            <a:pPr lvl="0"/>
            <a:r>
              <a:rPr lang="en-US" altLang="en-US"/>
              <a:t>List</a:t>
            </a:r>
          </a:p>
        </p:txBody>
      </p:sp>
    </p:spTree>
    <p:extLst>
      <p:ext uri="{BB962C8B-B14F-4D97-AF65-F5344CB8AC3E}">
        <p14:creationId xmlns:p14="http://schemas.microsoft.com/office/powerpoint/2010/main" val="2201983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0"/>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lang="en-US" altLang="en-US" sz="900" smtClean="0">
                <a:latin typeface="Source Sans Pro Semibold" panose="020B0603030403020204" pitchFamily="34" charset="0"/>
              </a:defRPr>
            </a:lvl1pPr>
          </a:lstStyle>
          <a:p>
            <a:fld id="{9FA58E02-64B4-477F-8590-8430DBD5D8BC}" type="slidenum">
              <a:rPr lang="en-US" smtClean="0"/>
              <a:pPr/>
              <a:t>‹#›</a:t>
            </a:fld>
            <a:endParaRPr lang="en-US" dirty="0"/>
          </a:p>
        </p:txBody>
      </p:sp>
      <p:sp>
        <p:nvSpPr>
          <p:cNvPr id="9" name="Rectangle 2"/>
          <p:cNvSpPr>
            <a:spLocks noGrp="1" noChangeArrowheads="1"/>
          </p:cNvSpPr>
          <p:nvPr>
            <p:ph type="title" hasCustomPrompt="1"/>
          </p:nvPr>
        </p:nvSpPr>
        <p:spPr bwMode="auto">
          <a:xfrm>
            <a:off x="381000" y="438150"/>
            <a:ext cx="8686800"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lvl1pPr>
          </a:lstStyle>
          <a:p>
            <a:pPr lvl="0"/>
            <a:r>
              <a:rPr lang="en-US" altLang="en-US"/>
              <a:t>Table</a:t>
            </a:r>
          </a:p>
        </p:txBody>
      </p:sp>
      <p:sp>
        <p:nvSpPr>
          <p:cNvPr id="5" name="Table Placeholder 4">
            <a:extLst>
              <a:ext uri="{FF2B5EF4-FFF2-40B4-BE49-F238E27FC236}">
                <a16:creationId xmlns:a16="http://schemas.microsoft.com/office/drawing/2014/main" id="{711B4F86-1EE7-4DBC-8C70-AAB0841406E1}"/>
              </a:ext>
            </a:extLst>
          </p:cNvPr>
          <p:cNvSpPr>
            <a:spLocks noGrp="1"/>
          </p:cNvSpPr>
          <p:nvPr>
            <p:ph type="tbl" sz="quarter" idx="11"/>
          </p:nvPr>
        </p:nvSpPr>
        <p:spPr>
          <a:xfrm>
            <a:off x="381000" y="1248569"/>
            <a:ext cx="8682813" cy="3793331"/>
          </a:xfrm>
          <a:noFill/>
          <a:ln>
            <a:noFill/>
          </a:ln>
        </p:spPr>
        <p:txBody>
          <a:bodyPr/>
          <a:lstStyle>
            <a:lvl1pPr marL="0" indent="0" rtl="0" eaLnBrk="1" fontAlgn="t" latinLnBrk="0" hangingPunct="1">
              <a:buNone/>
              <a:defRPr lang="en-US" sz="1350" b="0" i="0" u="none" strike="noStrike">
                <a:effectLst/>
              </a:defRPr>
            </a:lvl1pPr>
          </a:lstStyle>
          <a:p>
            <a:pPr rtl="0" eaLnBrk="1" fontAlgn="t" latinLnBrk="0" hangingPunct="1"/>
            <a:r>
              <a:rPr lang="en-US" sz="1350" b="0" i="0" u="none" strike="noStrike" dirty="0">
                <a:effectLst/>
                <a:latin typeface="Arial" panose="020B0604020202020204" pitchFamily="34" charset="0"/>
              </a:rPr>
              <a:t>Click icon to add table</a:t>
            </a:r>
          </a:p>
        </p:txBody>
      </p:sp>
    </p:spTree>
    <p:extLst>
      <p:ext uri="{BB962C8B-B14F-4D97-AF65-F5344CB8AC3E}">
        <p14:creationId xmlns:p14="http://schemas.microsoft.com/office/powerpoint/2010/main" val="323827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Sub-Head with Torc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685800" y="1809750"/>
            <a:ext cx="7924800" cy="1066800"/>
          </a:xfrm>
        </p:spPr>
        <p:txBody>
          <a:bodyPr>
            <a:noAutofit/>
          </a:bodyPr>
          <a:lstStyle>
            <a:lvl1pPr marL="0" indent="0" algn="l">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pic>
        <p:nvPicPr>
          <p:cNvPr id="7" name="Picture 6" descr="Liberty Flame Lg W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353297"/>
            <a:ext cx="190500" cy="314877"/>
          </a:xfrm>
          <a:prstGeom prst="rect">
            <a:avLst/>
          </a:prstGeom>
        </p:spPr>
      </p:pic>
      <p:sp>
        <p:nvSpPr>
          <p:cNvPr id="9" name="Text Placeholder 22"/>
          <p:cNvSpPr>
            <a:spLocks noGrp="1"/>
          </p:cNvSpPr>
          <p:nvPr>
            <p:ph type="body" sz="quarter" idx="14" hasCustomPrompt="1"/>
          </p:nvPr>
        </p:nvSpPr>
        <p:spPr>
          <a:xfrm>
            <a:off x="685800" y="1352550"/>
            <a:ext cx="7924800" cy="315912"/>
          </a:xfrm>
          <a:solidFill>
            <a:srgbClr val="006699"/>
          </a:solidFill>
        </p:spPr>
        <p:txBody>
          <a:bodyPr lIns="91440" rIns="0" anchor="ctr" anchorCtr="0"/>
          <a:lstStyle>
            <a:lvl1pPr>
              <a:defRPr b="1">
                <a:solidFill>
                  <a:schemeClr val="bg1"/>
                </a:solidFill>
              </a:defRPr>
            </a:lvl1pPr>
          </a:lstStyle>
          <a:p>
            <a:pPr lvl="0"/>
            <a:r>
              <a:rPr lang="en-US"/>
              <a:t>LONG HEADER TEXT</a:t>
            </a:r>
          </a:p>
        </p:txBody>
      </p:sp>
      <p:sp>
        <p:nvSpPr>
          <p:cNvPr id="8"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0"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215180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Sub-Head with Torc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685800" y="1809750"/>
            <a:ext cx="7620000" cy="1066800"/>
          </a:xfrm>
        </p:spPr>
        <p:txBody>
          <a:bodyPr>
            <a:noAutofit/>
          </a:bodyPr>
          <a:lstStyle>
            <a:lvl1pPr marL="0" indent="0" algn="l">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pic>
        <p:nvPicPr>
          <p:cNvPr id="7" name="Picture 6" descr="Liberty Flame Lg W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353297"/>
            <a:ext cx="190500" cy="314877"/>
          </a:xfrm>
          <a:prstGeom prst="rect">
            <a:avLst/>
          </a:prstGeom>
        </p:spPr>
      </p:pic>
      <p:sp>
        <p:nvSpPr>
          <p:cNvPr id="9" name="Text Placeholder 22"/>
          <p:cNvSpPr>
            <a:spLocks noGrp="1"/>
          </p:cNvSpPr>
          <p:nvPr>
            <p:ph type="body" sz="quarter" idx="14" hasCustomPrompt="1"/>
          </p:nvPr>
        </p:nvSpPr>
        <p:spPr>
          <a:xfrm>
            <a:off x="685800" y="1352550"/>
            <a:ext cx="7924800" cy="315912"/>
          </a:xfrm>
          <a:solidFill>
            <a:srgbClr val="006699"/>
          </a:solidFill>
        </p:spPr>
        <p:txBody>
          <a:bodyPr wrap="none" lIns="91440" rIns="0" anchor="ctr" anchorCtr="0"/>
          <a:lstStyle>
            <a:lvl1pPr>
              <a:defRPr b="1">
                <a:solidFill>
                  <a:schemeClr val="bg1"/>
                </a:solidFill>
              </a:defRPr>
            </a:lvl1pPr>
          </a:lstStyle>
          <a:p>
            <a:pPr lvl="0"/>
            <a:r>
              <a:rPr lang="en-US"/>
              <a:t>LONG HEADER TEXT</a:t>
            </a:r>
          </a:p>
        </p:txBody>
      </p:sp>
      <p:pic>
        <p:nvPicPr>
          <p:cNvPr id="11" name="Picture 10" descr="Liberty Flame Lg W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3105897"/>
            <a:ext cx="190500" cy="314877"/>
          </a:xfrm>
          <a:prstGeom prst="rect">
            <a:avLst/>
          </a:prstGeom>
        </p:spPr>
      </p:pic>
      <p:sp>
        <p:nvSpPr>
          <p:cNvPr id="12" name="Text Placeholder 22"/>
          <p:cNvSpPr>
            <a:spLocks noGrp="1"/>
          </p:cNvSpPr>
          <p:nvPr>
            <p:ph type="body" sz="quarter" idx="15" hasCustomPrompt="1"/>
          </p:nvPr>
        </p:nvSpPr>
        <p:spPr>
          <a:xfrm>
            <a:off x="685800" y="3105150"/>
            <a:ext cx="7924800" cy="315912"/>
          </a:xfrm>
          <a:solidFill>
            <a:srgbClr val="006699"/>
          </a:solidFill>
        </p:spPr>
        <p:txBody>
          <a:bodyPr wrap="none" lIns="91440" rIns="0" anchor="ctr" anchorCtr="0"/>
          <a:lstStyle>
            <a:lvl1pPr>
              <a:defRPr b="1">
                <a:solidFill>
                  <a:schemeClr val="bg1"/>
                </a:solidFill>
              </a:defRPr>
            </a:lvl1pPr>
          </a:lstStyle>
          <a:p>
            <a:pPr lvl="0"/>
            <a:r>
              <a:rPr lang="en-US"/>
              <a:t>LONG HEADER TEXT</a:t>
            </a:r>
          </a:p>
        </p:txBody>
      </p:sp>
      <p:sp>
        <p:nvSpPr>
          <p:cNvPr id="13" name="Text Placeholder 12"/>
          <p:cNvSpPr>
            <a:spLocks noGrp="1"/>
          </p:cNvSpPr>
          <p:nvPr>
            <p:ph type="body" sz="quarter" idx="16" hasCustomPrompt="1"/>
          </p:nvPr>
        </p:nvSpPr>
        <p:spPr>
          <a:xfrm>
            <a:off x="685800" y="3562350"/>
            <a:ext cx="7620000" cy="1066800"/>
          </a:xfrm>
        </p:spPr>
        <p:txBody>
          <a:bodyPr>
            <a:noAutofit/>
          </a:bodyPr>
          <a:lstStyle>
            <a:lvl1pPr>
              <a:defRPr sz="2000" b="0" baseline="0">
                <a:solidFill>
                  <a:schemeClr val="tx1">
                    <a:lumMod val="75000"/>
                    <a:lumOff val="25000"/>
                  </a:schemeClr>
                </a:solidFill>
              </a:defRPr>
            </a:lvl1pPr>
            <a:lvl5pPr>
              <a:defRPr/>
            </a:lvl5pPr>
          </a:lstStyle>
          <a:p>
            <a:r>
              <a:rPr lang="en-US"/>
              <a:t>Tell us the facts in plain language. Short and sweet is the key. Do not add too much content – talk to your audience not the presentation. Your audience will thank you.</a:t>
            </a:r>
          </a:p>
        </p:txBody>
      </p:sp>
      <p:sp>
        <p:nvSpPr>
          <p:cNvPr id="14"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5"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212266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1951"/>
            <a:ext cx="6781800" cy="762000"/>
          </a:xfrm>
        </p:spPr>
        <p:txBody>
          <a:bodyPr/>
          <a:lstStyle/>
          <a:p>
            <a:r>
              <a:rPr lang="en-US"/>
              <a:t>TITLE OF SLIDE</a:t>
            </a:r>
          </a:p>
        </p:txBody>
      </p:sp>
      <p:sp>
        <p:nvSpPr>
          <p:cNvPr id="3" name="Subtitle 2"/>
          <p:cNvSpPr>
            <a:spLocks noGrp="1"/>
          </p:cNvSpPr>
          <p:nvPr>
            <p:ph type="subTitle" idx="1" hasCustomPrompt="1"/>
          </p:nvPr>
        </p:nvSpPr>
        <p:spPr>
          <a:xfrm>
            <a:off x="457200" y="1962150"/>
            <a:ext cx="8077200" cy="1066800"/>
          </a:xfrm>
        </p:spPr>
        <p:txBody>
          <a:bodyPr>
            <a:noAutofit/>
          </a:bodyPr>
          <a:lstStyle>
            <a:lvl1pPr marL="0" indent="0" algn="l">
              <a:buNone/>
              <a:defRPr sz="2000" b="0" baseline="0">
                <a:solidFill>
                  <a:schemeClr val="tx1">
                    <a:lumMod val="75000"/>
                    <a:lumOff val="25000"/>
                  </a:schemeClr>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sp>
        <p:nvSpPr>
          <p:cNvPr id="8" name="Text Placeholder 7"/>
          <p:cNvSpPr>
            <a:spLocks noGrp="1"/>
          </p:cNvSpPr>
          <p:nvPr>
            <p:ph type="body" sz="quarter" idx="13" hasCustomPrompt="1"/>
          </p:nvPr>
        </p:nvSpPr>
        <p:spPr>
          <a:xfrm>
            <a:off x="457200" y="1428750"/>
            <a:ext cx="8077200" cy="381000"/>
          </a:xfrm>
        </p:spPr>
        <p:txBody>
          <a:bodyPr>
            <a:noAutofit/>
          </a:bodyPr>
          <a:lstStyle>
            <a:lvl1pPr>
              <a:defRPr/>
            </a:lvl1pPr>
          </a:lstStyle>
          <a:p>
            <a:pPr lvl="0"/>
            <a:r>
              <a:rPr lang="en-US"/>
              <a:t>HEADER TEXT</a:t>
            </a:r>
          </a:p>
        </p:txBody>
      </p:sp>
      <p:sp>
        <p:nvSpPr>
          <p:cNvPr id="7"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9"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31371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 CAN HAVE</a:t>
            </a:r>
            <a:br>
              <a:rPr lang="en-US"/>
            </a:br>
            <a:r>
              <a:rPr lang="en-US"/>
              <a:t>TWO LINES OF TEXT</a:t>
            </a:r>
          </a:p>
        </p:txBody>
      </p:sp>
      <p:sp>
        <p:nvSpPr>
          <p:cNvPr id="8"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9"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94516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6"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05494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Full Titl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0" y="1276351"/>
            <a:ext cx="5943600" cy="1600199"/>
          </a:xfrm>
          <a:prstGeom prst="rect">
            <a:avLst/>
          </a:prstGeom>
        </p:spPr>
        <p:txBody>
          <a:bodyPr lIns="0" anchor="ctr" anchorCtr="0">
            <a:normAutofit/>
          </a:bodyPr>
          <a:lstStyle>
            <a:lvl1pPr algn="l">
              <a:defRPr sz="4000" b="1" baseline="0">
                <a:solidFill>
                  <a:srgbClr val="003366"/>
                </a:solidFill>
                <a:latin typeface="Source Sans Pro" pitchFamily="34" charset="0"/>
              </a:defRPr>
            </a:lvl1pPr>
          </a:lstStyle>
          <a:p>
            <a:r>
              <a:rPr lang="en-US"/>
              <a:t>FULL TITLE</a:t>
            </a:r>
            <a:br>
              <a:rPr lang="en-US"/>
            </a:br>
            <a:r>
              <a:rPr lang="en-US"/>
              <a:t>OF PRESENTATION</a:t>
            </a:r>
            <a:br>
              <a:rPr lang="en-US"/>
            </a:br>
            <a:r>
              <a:rPr lang="en-US"/>
              <a:t>GOES HERE</a:t>
            </a:r>
          </a:p>
        </p:txBody>
      </p:sp>
      <p:sp>
        <p:nvSpPr>
          <p:cNvPr id="3" name="Subtitle 2"/>
          <p:cNvSpPr>
            <a:spLocks noGrp="1"/>
          </p:cNvSpPr>
          <p:nvPr>
            <p:ph type="subTitle" idx="1" hasCustomPrompt="1"/>
          </p:nvPr>
        </p:nvSpPr>
        <p:spPr>
          <a:xfrm>
            <a:off x="2286000" y="3028950"/>
            <a:ext cx="5943600" cy="762000"/>
          </a:xfrm>
          <a:prstGeom prst="rect">
            <a:avLst/>
          </a:prstGeom>
        </p:spPr>
        <p:txBody>
          <a:bodyPr lIns="0" anchor="ctr" anchorCtr="0">
            <a:noAutofit/>
          </a:bodyPr>
          <a:lstStyle>
            <a:lvl1pPr marL="0" indent="0" algn="l">
              <a:buNone/>
              <a:defRPr sz="2600" b="1" baseline="0">
                <a:solidFill>
                  <a:srgbClr val="505050"/>
                </a:solidFill>
                <a:latin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br>
              <a:rPr lang="en-US"/>
            </a:br>
            <a:r>
              <a:rPr lang="en-US"/>
              <a:t>TWO LINE TEXT</a:t>
            </a:r>
          </a:p>
        </p:txBody>
      </p:sp>
      <p:pic>
        <p:nvPicPr>
          <p:cNvPr id="10" name="Picture 9" descr="Liberty Flame Lg W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3105150"/>
            <a:ext cx="381000" cy="629753"/>
          </a:xfrm>
          <a:prstGeom prst="rect">
            <a:avLst/>
          </a:prstGeom>
        </p:spPr>
      </p:pic>
      <p:sp>
        <p:nvSpPr>
          <p:cNvPr id="6" name="Content Placeholder 5"/>
          <p:cNvSpPr>
            <a:spLocks noGrp="1"/>
          </p:cNvSpPr>
          <p:nvPr>
            <p:ph sz="quarter" idx="11"/>
          </p:nvPr>
        </p:nvSpPr>
        <p:spPr>
          <a:xfrm>
            <a:off x="2270760" y="2946654"/>
            <a:ext cx="4206240" cy="6096"/>
          </a:xfrm>
          <a:prstGeom prst="rect">
            <a:avLst/>
          </a:prstGeom>
          <a:solidFill>
            <a:srgbClr val="999999"/>
          </a:solidFill>
        </p:spPr>
        <p:txBody>
          <a:bodyPr>
            <a:noAutofit/>
          </a:bodyPr>
          <a:lstStyle>
            <a:lvl1pPr marL="0" indent="0">
              <a:buNone/>
              <a:defRPr sz="400"/>
            </a:lvl1pPr>
          </a:lstStyle>
          <a:p>
            <a:pPr lvl="0"/>
            <a:r>
              <a:rPr lang="en-US"/>
              <a:t>Click to edit Master text styles</a:t>
            </a:r>
          </a:p>
        </p:txBody>
      </p:sp>
      <p:sp>
        <p:nvSpPr>
          <p:cNvPr id="13" name="Content Placeholder 5"/>
          <p:cNvSpPr>
            <a:spLocks noGrp="1"/>
          </p:cNvSpPr>
          <p:nvPr>
            <p:ph sz="quarter" idx="12"/>
          </p:nvPr>
        </p:nvSpPr>
        <p:spPr>
          <a:xfrm>
            <a:off x="2286000" y="3861054"/>
            <a:ext cx="4206240" cy="6096"/>
          </a:xfrm>
          <a:prstGeom prst="rect">
            <a:avLst/>
          </a:prstGeom>
          <a:solidFill>
            <a:srgbClr val="999999"/>
          </a:solidFill>
        </p:spPr>
        <p:txBody>
          <a:bodyPr>
            <a:noAutofit/>
          </a:bodyPr>
          <a:lstStyle>
            <a:lvl1pPr marL="0" indent="0">
              <a:buNone/>
              <a:defRPr sz="400"/>
            </a:lvl1pPr>
          </a:lstStyle>
          <a:p>
            <a:pPr lvl="0"/>
            <a:r>
              <a:rPr lang="en-US"/>
              <a:t>Click to edit Master text styles</a:t>
            </a:r>
          </a:p>
        </p:txBody>
      </p:sp>
      <p:sp>
        <p:nvSpPr>
          <p:cNvPr id="7" name="Text Placeholder 6"/>
          <p:cNvSpPr>
            <a:spLocks noGrp="1"/>
          </p:cNvSpPr>
          <p:nvPr>
            <p:ph type="body" sz="quarter" idx="13" hasCustomPrompt="1"/>
          </p:nvPr>
        </p:nvSpPr>
        <p:spPr>
          <a:xfrm>
            <a:off x="2286000" y="3943350"/>
            <a:ext cx="2971800" cy="304800"/>
          </a:xfrm>
          <a:prstGeom prst="rect">
            <a:avLst/>
          </a:prstGeom>
        </p:spPr>
        <p:txBody>
          <a:bodyPr/>
          <a:lstStyle>
            <a:lvl1pPr marL="0" indent="0">
              <a:buNone/>
              <a:defRPr sz="1400">
                <a:solidFill>
                  <a:schemeClr val="tx1">
                    <a:lumMod val="85000"/>
                    <a:lumOff val="15000"/>
                  </a:schemeClr>
                </a:solidFill>
              </a:defRPr>
            </a:lvl1pPr>
            <a:lvl2pPr marL="457200" indent="0">
              <a:buNone/>
              <a:defRPr sz="1400">
                <a:solidFill>
                  <a:schemeClr val="tx1">
                    <a:lumMod val="85000"/>
                    <a:lumOff val="15000"/>
                  </a:schemeClr>
                </a:solidFill>
              </a:defRPr>
            </a:lvl2pPr>
            <a:lvl3pPr marL="914400" indent="0">
              <a:buNone/>
              <a:defRPr sz="1400">
                <a:solidFill>
                  <a:schemeClr val="tx1">
                    <a:lumMod val="85000"/>
                    <a:lumOff val="15000"/>
                  </a:schemeClr>
                </a:solidFill>
              </a:defRPr>
            </a:lvl3pPr>
            <a:lvl4pPr marL="1371600" indent="0">
              <a:buNone/>
              <a:defRPr sz="1400">
                <a:solidFill>
                  <a:schemeClr val="tx1">
                    <a:lumMod val="85000"/>
                    <a:lumOff val="15000"/>
                  </a:schemeClr>
                </a:solidFill>
              </a:defRPr>
            </a:lvl4pPr>
            <a:lvl5pPr marL="1828800" indent="0">
              <a:buNone/>
              <a:defRPr sz="1400">
                <a:solidFill>
                  <a:schemeClr val="tx1">
                    <a:lumMod val="85000"/>
                    <a:lumOff val="15000"/>
                  </a:schemeClr>
                </a:solidFill>
              </a:defRPr>
            </a:lvl5pPr>
          </a:lstStyle>
          <a:p>
            <a:pPr lvl="0"/>
            <a:r>
              <a:rPr lang="en-US"/>
              <a:t>10/01/2016</a:t>
            </a:r>
          </a:p>
        </p:txBody>
      </p:sp>
    </p:spTree>
    <p:extLst>
      <p:ext uri="{BB962C8B-B14F-4D97-AF65-F5344CB8AC3E}">
        <p14:creationId xmlns:p14="http://schemas.microsoft.com/office/powerpoint/2010/main" val="393054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 Blue and Gra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CAN HAVE</a:t>
            </a:r>
            <a:br>
              <a:rPr lang="en-US"/>
            </a:br>
            <a:r>
              <a:rPr lang="en-US"/>
              <a:t>TWO LINES OF TEXT</a:t>
            </a:r>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b="0">
                <a:solidFill>
                  <a:schemeClr val="tx1">
                    <a:lumMod val="75000"/>
                    <a:lumOff val="25000"/>
                  </a:schemeClr>
                </a:solidFill>
                <a:latin typeface="Source Sans Pro Semibold" pitchFamily="34" charset="0"/>
              </a:defRPr>
            </a:lvl1pPr>
            <a:lvl2pPr marL="457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solidFill>
                  <a:schemeClr val="tx1">
                    <a:lumMod val="75000"/>
                    <a:lumOff val="25000"/>
                  </a:schemeClr>
                </a:solidFill>
                <a:latin typeface="Source Sans Pro Semibold" pitchFamily="34" charset="0"/>
              </a:defRPr>
            </a:lvl2pPr>
            <a:lvl3pPr marL="685800" marR="0" indent="-228600" algn="l" defTabSz="914400" rtl="0" eaLnBrk="1" fontAlgn="auto" latinLnBrk="0" hangingPunct="1">
              <a:lnSpc>
                <a:spcPct val="100000"/>
              </a:lnSpc>
              <a:spcBef>
                <a:spcPts val="600"/>
              </a:spcBef>
              <a:spcAft>
                <a:spcPts val="0"/>
              </a:spcAft>
              <a:buClrTx/>
              <a:buSzTx/>
              <a:buFont typeface="+mj-lt"/>
              <a:buAutoNum type="arabicPeriod"/>
              <a:tabLst/>
              <a:defRPr>
                <a:solidFill>
                  <a:schemeClr val="tx1">
                    <a:lumMod val="75000"/>
                    <a:lumOff val="25000"/>
                  </a:schemeClr>
                </a:solidFill>
                <a:latin typeface="Source Sans Pro Semibold" pitchFamily="34" charset="0"/>
              </a:defRPr>
            </a:lvl3pPr>
            <a:lvl4pPr marL="914400" marR="0" indent="-228600" algn="l" defTabSz="914400" rtl="0" eaLnBrk="1" fontAlgn="auto" latinLnBrk="0" hangingPunct="1">
              <a:lnSpc>
                <a:spcPct val="100000"/>
              </a:lnSpc>
              <a:spcBef>
                <a:spcPts val="600"/>
              </a:spcBef>
              <a:spcAft>
                <a:spcPts val="0"/>
              </a:spcAft>
              <a:buClrTx/>
              <a:buSzTx/>
              <a:buFont typeface="+mj-lt"/>
              <a:buAutoNum type="alphaUcPeriod"/>
              <a:tabLst/>
              <a:defRPr>
                <a:solidFill>
                  <a:schemeClr val="tx1">
                    <a:lumMod val="75000"/>
                    <a:lumOff val="25000"/>
                  </a:schemeClr>
                </a:solidFill>
                <a:latin typeface="Source Sans Pro Semibold" pitchFamily="34" charset="0"/>
              </a:defRPr>
            </a:lvl4pPr>
            <a:lvl5pPr marL="1143000" marR="0" indent="-228600" algn="l" defTabSz="914400" rtl="0" eaLnBrk="1" fontAlgn="auto" latinLnBrk="0" hangingPunct="1">
              <a:lnSpc>
                <a:spcPct val="100000"/>
              </a:lnSpc>
              <a:spcBef>
                <a:spcPts val="600"/>
              </a:spcBef>
              <a:spcAft>
                <a:spcPts val="0"/>
              </a:spcAft>
              <a:buClrTx/>
              <a:buSzTx/>
              <a:buFont typeface="+mj-lt"/>
              <a:buAutoNum type="romanLcPeriod"/>
              <a:tabLst/>
              <a:defRPr>
                <a:solidFill>
                  <a:schemeClr val="tx1">
                    <a:lumMod val="75000"/>
                    <a:lumOff val="25000"/>
                  </a:schemeClr>
                </a:solidFill>
                <a:latin typeface="Source Sans Pro Semibold" pitchFamily="34" charset="0"/>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Click to edit Master text styles</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Second level</a:t>
            </a:r>
          </a:p>
          <a:p>
            <a:pPr marL="0" marR="0" lvl="2"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Third level</a:t>
            </a:r>
          </a:p>
          <a:p>
            <a:pPr marL="0" marR="0" lvl="3"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Fourth level</a:t>
            </a:r>
          </a:p>
          <a:p>
            <a:pPr marL="0" marR="0" lvl="4"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Fifth level</a:t>
            </a:r>
            <a:endParaRPr kumimoji="0" lang="en-US" sz="2000" b="0" i="0" u="none" strike="noStrike" kern="1200" cap="none" spc="0" normalizeH="0" baseline="0" noProof="0">
              <a:ln>
                <a:noFill/>
              </a:ln>
              <a:solidFill>
                <a:srgbClr val="003366"/>
              </a:solidFill>
              <a:effectLst/>
              <a:uLnTx/>
              <a:uFillTx/>
              <a:latin typeface="Source Sans Pro" pitchFamily="34" charset="0"/>
              <a:ea typeface="+mn-ea"/>
              <a:cs typeface="+mn-cs"/>
            </a:endParaRPr>
          </a:p>
        </p:txBody>
      </p:sp>
      <p:sp>
        <p:nvSpPr>
          <p:cNvPr id="11"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2"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95044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4.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4.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1949"/>
            <a:ext cx="6781800" cy="762001"/>
          </a:xfrm>
          <a:prstGeom prst="rect">
            <a:avLst/>
          </a:prstGeom>
        </p:spPr>
        <p:txBody>
          <a:bodyPr vert="horz" wrap="none" lIns="0" tIns="0" rIns="0" bIns="0" rtlCol="0" anchor="ctr">
            <a:noAutofit/>
          </a:bodyPr>
          <a:lstStyle/>
          <a:p>
            <a:r>
              <a:rPr lang="en-US"/>
              <a:t>TEXT SLIDE</a:t>
            </a:r>
          </a:p>
        </p:txBody>
      </p:sp>
      <p:sp>
        <p:nvSpPr>
          <p:cNvPr id="3" name="Text Placeholder 2"/>
          <p:cNvSpPr>
            <a:spLocks noGrp="1"/>
          </p:cNvSpPr>
          <p:nvPr>
            <p:ph type="body" idx="1"/>
          </p:nvPr>
        </p:nvSpPr>
        <p:spPr>
          <a:xfrm>
            <a:off x="457200" y="1200150"/>
            <a:ext cx="8229600" cy="33940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5"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102323553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687" r:id="rId3"/>
    <p:sldLayoutId id="2147483706" r:id="rId4"/>
    <p:sldLayoutId id="2147483703" r:id="rId5"/>
    <p:sldLayoutId id="2147483692" r:id="rId6"/>
    <p:sldLayoutId id="2147483693" r:id="rId7"/>
    <p:sldLayoutId id="2147483727" r:id="rId8"/>
  </p:sldLayoutIdLst>
  <p:hf hdr="0" ftr="0" dt="0"/>
  <p:txStyles>
    <p:titleStyle>
      <a:lvl1pPr algn="l" defTabSz="914400" rtl="0" eaLnBrk="1" latinLnBrk="0" hangingPunct="1">
        <a:lnSpc>
          <a:spcPct val="90000"/>
        </a:lnSpc>
        <a:spcBef>
          <a:spcPct val="0"/>
        </a:spcBef>
        <a:buNone/>
        <a:defRPr sz="3200" b="1" kern="1200" baseline="0">
          <a:solidFill>
            <a:srgbClr val="003366"/>
          </a:solidFill>
          <a:latin typeface="Source Sans Pro" pitchFamily="34" charset="0"/>
          <a:ea typeface="+mj-ea"/>
          <a:cs typeface="+mj-cs"/>
        </a:defRPr>
      </a:lvl1pPr>
    </p:titleStyle>
    <p:bodyStyle>
      <a:lvl1pPr marL="0" indent="0" algn="l" defTabSz="914400" rtl="0" eaLnBrk="1" latinLnBrk="0" hangingPunct="1">
        <a:lnSpc>
          <a:spcPct val="120000"/>
        </a:lnSpc>
        <a:spcBef>
          <a:spcPts val="600"/>
        </a:spcBef>
        <a:buFont typeface="Arial" panose="020B0604020202020204" pitchFamily="34" charset="0"/>
        <a:buNone/>
        <a:defRPr sz="2400" b="1" kern="1200">
          <a:solidFill>
            <a:srgbClr val="003366"/>
          </a:solidFill>
          <a:latin typeface="Source Sans Pro" pitchFamily="34" charset="0"/>
          <a:ea typeface="+mn-ea"/>
          <a:cs typeface="+mn-cs"/>
        </a:defRPr>
      </a:lvl1pPr>
      <a:lvl2pPr marL="365760" indent="-182880" algn="l" defTabSz="914400" rtl="0" eaLnBrk="1" latinLnBrk="0" hangingPunct="1">
        <a:lnSpc>
          <a:spcPct val="120000"/>
        </a:lnSpc>
        <a:spcBef>
          <a:spcPts val="600"/>
        </a:spcBef>
        <a:buFont typeface="Arial" panose="020B0604020202020204" pitchFamily="34" charset="0"/>
        <a:buChar char="•"/>
        <a:defRPr sz="2000" kern="1200">
          <a:solidFill>
            <a:srgbClr val="003366"/>
          </a:solidFill>
          <a:latin typeface="Source Sans Pro" pitchFamily="34" charset="0"/>
          <a:ea typeface="+mn-ea"/>
          <a:cs typeface="+mn-cs"/>
        </a:defRPr>
      </a:lvl2pPr>
      <a:lvl3pPr marL="640080" indent="-228600" algn="l" defTabSz="914400" rtl="0" eaLnBrk="1" latinLnBrk="0" hangingPunct="1">
        <a:lnSpc>
          <a:spcPct val="120000"/>
        </a:lnSpc>
        <a:spcBef>
          <a:spcPts val="600"/>
        </a:spcBef>
        <a:buFont typeface="+mj-lt"/>
        <a:buAutoNum type="arabicPeriod"/>
        <a:defRPr sz="2000" kern="1200">
          <a:solidFill>
            <a:srgbClr val="003366"/>
          </a:solidFill>
          <a:latin typeface="Source Sans Pro" pitchFamily="34" charset="0"/>
          <a:ea typeface="+mn-ea"/>
          <a:cs typeface="+mn-cs"/>
        </a:defRPr>
      </a:lvl3pPr>
      <a:lvl4pPr marL="822960" indent="-228600" algn="l" defTabSz="914400" rtl="0" eaLnBrk="1" latinLnBrk="0" hangingPunct="1">
        <a:lnSpc>
          <a:spcPct val="120000"/>
        </a:lnSpc>
        <a:spcBef>
          <a:spcPts val="600"/>
        </a:spcBef>
        <a:buFont typeface="+mj-lt"/>
        <a:buAutoNum type="alphaUcPeriod"/>
        <a:defRPr sz="2000" kern="1200">
          <a:solidFill>
            <a:srgbClr val="003366"/>
          </a:solidFill>
          <a:latin typeface="Source Sans Pro" pitchFamily="34" charset="0"/>
          <a:ea typeface="+mn-ea"/>
          <a:cs typeface="+mn-cs"/>
        </a:defRPr>
      </a:lvl4pPr>
      <a:lvl5pPr marL="1097280" indent="-228600" algn="l" defTabSz="914400" rtl="0" eaLnBrk="1" latinLnBrk="0" hangingPunct="1">
        <a:lnSpc>
          <a:spcPct val="120000"/>
        </a:lnSpc>
        <a:spcBef>
          <a:spcPts val="600"/>
        </a:spcBef>
        <a:buFont typeface="+mj-lt"/>
        <a:buAutoNum type="romanLcPeriod"/>
        <a:defRPr sz="2000" kern="1200">
          <a:solidFill>
            <a:srgbClr val="003366"/>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1949"/>
            <a:ext cx="6781800" cy="762001"/>
          </a:xfrm>
          <a:prstGeom prst="rect">
            <a:avLst/>
          </a:prstGeom>
        </p:spPr>
        <p:txBody>
          <a:bodyPr vert="horz" wrap="none" lIns="0" tIns="0" rIns="0" bIns="0" rtlCol="0" anchor="ctr">
            <a:noAutofit/>
          </a:bodyPr>
          <a:lstStyle/>
          <a:p>
            <a:r>
              <a:rPr lang="en-US"/>
              <a:t>TEXT SLIDE</a:t>
            </a:r>
          </a:p>
        </p:txBody>
      </p:sp>
      <p:sp>
        <p:nvSpPr>
          <p:cNvPr id="3" name="Text Placeholder 2"/>
          <p:cNvSpPr>
            <a:spLocks noGrp="1"/>
          </p:cNvSpPr>
          <p:nvPr>
            <p:ph type="body" idx="1"/>
          </p:nvPr>
        </p:nvSpPr>
        <p:spPr>
          <a:xfrm>
            <a:off x="457200" y="1200150"/>
            <a:ext cx="8229600" cy="33940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5"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259527438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hf hdr="0" ftr="0" dt="0"/>
  <p:txStyles>
    <p:titleStyle>
      <a:lvl1pPr algn="l" defTabSz="914400" rtl="0" eaLnBrk="1" latinLnBrk="0" hangingPunct="1">
        <a:lnSpc>
          <a:spcPct val="90000"/>
        </a:lnSpc>
        <a:spcBef>
          <a:spcPct val="0"/>
        </a:spcBef>
        <a:buNone/>
        <a:defRPr sz="3200" b="1" kern="1200" baseline="0">
          <a:solidFill>
            <a:srgbClr val="003366"/>
          </a:solidFill>
          <a:latin typeface="Source Sans Pro" pitchFamily="34" charset="0"/>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400" b="1" kern="1200">
          <a:solidFill>
            <a:srgbClr val="003366"/>
          </a:solidFill>
          <a:latin typeface="Source Sans Pro" panose="020B0503030403020204" pitchFamily="34" charset="0"/>
          <a:ea typeface="+mn-ea"/>
          <a:cs typeface="+mn-cs"/>
        </a:defRPr>
      </a:lvl1pPr>
      <a:lvl2pPr marL="457200" indent="-228600" algn="l" defTabSz="914400" rtl="0" eaLnBrk="1" latinLnBrk="0" hangingPunct="1">
        <a:lnSpc>
          <a:spcPct val="100000"/>
        </a:lnSpc>
        <a:spcBef>
          <a:spcPts val="600"/>
        </a:spcBef>
        <a:buFont typeface="Arial" panose="020B0604020202020204" pitchFamily="34" charset="0"/>
        <a:buChar char="•"/>
        <a:defRPr sz="2000" kern="1200">
          <a:solidFill>
            <a:srgbClr val="003366"/>
          </a:solidFill>
          <a:latin typeface="Source Sans Pro" pitchFamily="34" charset="0"/>
          <a:ea typeface="+mn-ea"/>
          <a:cs typeface="+mn-cs"/>
        </a:defRPr>
      </a:lvl2pPr>
      <a:lvl3pPr marL="685800" indent="-228600" algn="l" defTabSz="914400" rtl="0" eaLnBrk="1" latinLnBrk="0" hangingPunct="1">
        <a:lnSpc>
          <a:spcPct val="100000"/>
        </a:lnSpc>
        <a:spcBef>
          <a:spcPts val="600"/>
        </a:spcBef>
        <a:buFont typeface="+mj-lt"/>
        <a:buAutoNum type="arabicPeriod"/>
        <a:defRPr sz="2000" kern="1200">
          <a:solidFill>
            <a:srgbClr val="003366"/>
          </a:solidFill>
          <a:latin typeface="Source Sans Pro" pitchFamily="34" charset="0"/>
          <a:ea typeface="+mn-ea"/>
          <a:cs typeface="+mn-cs"/>
        </a:defRPr>
      </a:lvl3pPr>
      <a:lvl4pPr marL="914400" indent="-228600" algn="l" defTabSz="914400" rtl="0" eaLnBrk="1" latinLnBrk="0" hangingPunct="1">
        <a:lnSpc>
          <a:spcPct val="100000"/>
        </a:lnSpc>
        <a:spcBef>
          <a:spcPts val="600"/>
        </a:spcBef>
        <a:buFont typeface="+mj-lt"/>
        <a:buAutoNum type="alphaUcPeriod"/>
        <a:defRPr sz="2000" kern="1200">
          <a:solidFill>
            <a:srgbClr val="003366"/>
          </a:solidFill>
          <a:latin typeface="Source Sans Pro" pitchFamily="34" charset="0"/>
          <a:ea typeface="+mn-ea"/>
          <a:cs typeface="+mn-cs"/>
        </a:defRPr>
      </a:lvl4pPr>
      <a:lvl5pPr marL="1143000" indent="-228600" algn="l" defTabSz="914400" rtl="0" eaLnBrk="1" latinLnBrk="0" hangingPunct="1">
        <a:lnSpc>
          <a:spcPct val="100000"/>
        </a:lnSpc>
        <a:spcBef>
          <a:spcPts val="600"/>
        </a:spcBef>
        <a:buFont typeface="+mj-lt"/>
        <a:buAutoNum type="romanLcPeriod"/>
        <a:defRPr sz="2000" kern="1200">
          <a:solidFill>
            <a:srgbClr val="003366"/>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1949"/>
            <a:ext cx="6781800" cy="762001"/>
          </a:xfrm>
          <a:prstGeom prst="rect">
            <a:avLst/>
          </a:prstGeom>
        </p:spPr>
        <p:txBody>
          <a:bodyPr vert="horz" wrap="none" lIns="0" tIns="0" rIns="0" bIns="0" rtlCol="0" anchor="ctr">
            <a:noAutofit/>
          </a:bodyPr>
          <a:lstStyle/>
          <a:p>
            <a:r>
              <a:rPr lang="en-US"/>
              <a:t>TEXT SLIDE</a:t>
            </a:r>
          </a:p>
        </p:txBody>
      </p:sp>
      <p:sp>
        <p:nvSpPr>
          <p:cNvPr id="3" name="Text Placeholder 2"/>
          <p:cNvSpPr>
            <a:spLocks noGrp="1"/>
          </p:cNvSpPr>
          <p:nvPr>
            <p:ph type="body" idx="1"/>
          </p:nvPr>
        </p:nvSpPr>
        <p:spPr>
          <a:xfrm>
            <a:off x="457200" y="1200150"/>
            <a:ext cx="8229600" cy="33940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857750"/>
            <a:ext cx="2133600" cy="184150"/>
          </a:xfrm>
          <a:prstGeom prst="rect">
            <a:avLst/>
          </a:prstGeom>
        </p:spPr>
        <p:txBody>
          <a:bodyPr vert="horz" lIns="0" tIns="0" rIns="0" bIns="0" rtlCol="0" anchor="b" anchorCtr="0"/>
          <a:lstStyle>
            <a:lvl1pPr algn="r">
              <a:defRPr sz="1100">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5" name="Footer Placeholder 4"/>
          <p:cNvSpPr>
            <a:spLocks noGrp="1"/>
          </p:cNvSpPr>
          <p:nvPr>
            <p:ph type="ftr" sz="quarter" idx="3"/>
          </p:nvPr>
        </p:nvSpPr>
        <p:spPr>
          <a:xfrm>
            <a:off x="457200" y="4857750"/>
            <a:ext cx="6096000" cy="182108"/>
          </a:xfrm>
          <a:prstGeom prst="rect">
            <a:avLst/>
          </a:prstGeom>
        </p:spPr>
        <p:txBody>
          <a:bodyPr vert="horz" wrap="none" lIns="0" tIns="0" rIns="0" bIns="0" rtlCol="0" anchor="ctr"/>
          <a:lstStyle>
            <a:lvl1pPr algn="l">
              <a:defRPr sz="1000">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44586423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hf hdr="0" ftr="0" dt="0"/>
  <p:txStyles>
    <p:titleStyle>
      <a:lvl1pPr algn="l" defTabSz="914400" rtl="0" eaLnBrk="1" latinLnBrk="0" hangingPunct="1">
        <a:lnSpc>
          <a:spcPct val="90000"/>
        </a:lnSpc>
        <a:spcBef>
          <a:spcPct val="0"/>
        </a:spcBef>
        <a:buNone/>
        <a:defRPr sz="3200" b="1" kern="1200" baseline="0">
          <a:solidFill>
            <a:srgbClr val="003366"/>
          </a:solidFill>
          <a:latin typeface="Source Sans Pro" pitchFamily="34" charset="0"/>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400" b="1" kern="1200">
          <a:solidFill>
            <a:srgbClr val="003366"/>
          </a:solidFill>
          <a:latin typeface="Source Sans Pro" panose="020B0503030403020204" pitchFamily="34" charset="0"/>
          <a:ea typeface="+mn-ea"/>
          <a:cs typeface="+mn-cs"/>
        </a:defRPr>
      </a:lvl1pPr>
      <a:lvl2pPr marL="457200" indent="-228600" algn="l" defTabSz="914400" rtl="0" eaLnBrk="1" latinLnBrk="0" hangingPunct="1">
        <a:lnSpc>
          <a:spcPct val="100000"/>
        </a:lnSpc>
        <a:spcBef>
          <a:spcPts val="600"/>
        </a:spcBef>
        <a:buFont typeface="Arial" panose="020B0604020202020204" pitchFamily="34" charset="0"/>
        <a:buChar char="•"/>
        <a:defRPr sz="2000" kern="1200">
          <a:solidFill>
            <a:srgbClr val="003366"/>
          </a:solidFill>
          <a:latin typeface="Source Sans Pro" pitchFamily="34" charset="0"/>
          <a:ea typeface="+mn-ea"/>
          <a:cs typeface="+mn-cs"/>
        </a:defRPr>
      </a:lvl2pPr>
      <a:lvl3pPr marL="685800" indent="-228600" algn="l" defTabSz="914400" rtl="0" eaLnBrk="1" latinLnBrk="0" hangingPunct="1">
        <a:lnSpc>
          <a:spcPct val="100000"/>
        </a:lnSpc>
        <a:spcBef>
          <a:spcPts val="600"/>
        </a:spcBef>
        <a:buFont typeface="+mj-lt"/>
        <a:buAutoNum type="arabicPeriod"/>
        <a:defRPr sz="2000" kern="1200">
          <a:solidFill>
            <a:srgbClr val="003366"/>
          </a:solidFill>
          <a:latin typeface="Source Sans Pro" pitchFamily="34" charset="0"/>
          <a:ea typeface="+mn-ea"/>
          <a:cs typeface="+mn-cs"/>
        </a:defRPr>
      </a:lvl3pPr>
      <a:lvl4pPr marL="914400" indent="-228600" algn="l" defTabSz="914400" rtl="0" eaLnBrk="1" latinLnBrk="0" hangingPunct="1">
        <a:lnSpc>
          <a:spcPct val="100000"/>
        </a:lnSpc>
        <a:spcBef>
          <a:spcPts val="600"/>
        </a:spcBef>
        <a:buFont typeface="+mj-lt"/>
        <a:buAutoNum type="alphaUcPeriod"/>
        <a:defRPr sz="2000" kern="1200">
          <a:solidFill>
            <a:srgbClr val="003366"/>
          </a:solidFill>
          <a:latin typeface="Source Sans Pro" pitchFamily="34" charset="0"/>
          <a:ea typeface="+mn-ea"/>
          <a:cs typeface="+mn-cs"/>
        </a:defRPr>
      </a:lvl4pPr>
      <a:lvl5pPr marL="1143000" indent="-228600" algn="l" defTabSz="914400" rtl="0" eaLnBrk="1" latinLnBrk="0" hangingPunct="1">
        <a:lnSpc>
          <a:spcPct val="100000"/>
        </a:lnSpc>
        <a:spcBef>
          <a:spcPts val="600"/>
        </a:spcBef>
        <a:buFont typeface="+mj-lt"/>
        <a:buAutoNum type="romanLcPeriod"/>
        <a:defRPr sz="2000" kern="1200">
          <a:solidFill>
            <a:srgbClr val="003366"/>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7.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4.png"/><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8.wdp"/></Relationships>
</file>

<file path=ppt/slides/_rels/slide2.xml.rels><?xml version="1.0" encoding="UTF-8" standalone="yes"?>
<Relationships xmlns="http://schemas.openxmlformats.org/package/2006/relationships"><Relationship Id="rId3" Type="http://schemas.openxmlformats.org/officeDocument/2006/relationships/hyperlink" Target="mailto:media@uscis.dhs.gov"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9.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39.png"/><Relationship Id="rId4" Type="http://schemas.microsoft.com/office/2007/relationships/hdphoto" Target="../media/hdphoto20.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1.png"/><Relationship Id="rId4" Type="http://schemas.microsoft.com/office/2007/relationships/hdphoto" Target="../media/hdphoto22.wdp"/></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4.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5.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26.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microsoft.com/office/2017/04/relationships/track" Target="../media/track1.vtt"/><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hyperlink" Target="mailto:uscisfeedback@uscis.dhs.gov" TargetMode="External"/><Relationship Id="rId3" Type="http://schemas.openxmlformats.org/officeDocument/2006/relationships/hyperlink" Target="https://my.uscis.gov/account" TargetMode="External"/><Relationship Id="rId7" Type="http://schemas.openxmlformats.org/officeDocument/2006/relationships/hyperlink" Target="https://www.uscis.gov/working-united-states/temporary-workers/h-1b-specialty-occupations-and-fashion-models/h-1b-electronic-registration-proces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my.uscis.gov/account/v1/needhelp" TargetMode="External"/><Relationship Id="rId11" Type="http://schemas.openxmlformats.org/officeDocument/2006/relationships/image" Target="../media/image47.png"/><Relationship Id="rId5" Type="http://schemas.openxmlformats.org/officeDocument/2006/relationships/hyperlink" Target="http://www.uscis.gov/file-online" TargetMode="External"/><Relationship Id="rId10" Type="http://schemas.openxmlformats.org/officeDocument/2006/relationships/hyperlink" Target="https://www.uscis.gov/records/electronic-reading-room" TargetMode="External"/><Relationship Id="rId4" Type="http://schemas.openxmlformats.org/officeDocument/2006/relationships/hyperlink" Target="http://www.uscis.gov/" TargetMode="External"/><Relationship Id="rId9" Type="http://schemas.openxmlformats.org/officeDocument/2006/relationships/hyperlink" Target="mailto:Public.Engagement@uscis.dhs.gov"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mailto:Public.Engagement@uscis.dhs.gov"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www.uscis.gov/"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my.uscis.gov/"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0760" y="1956055"/>
            <a:ext cx="5943600" cy="902207"/>
          </a:xfrm>
        </p:spPr>
        <p:txBody>
          <a:bodyPr wrap="square">
            <a:normAutofit fontScale="90000"/>
          </a:bodyPr>
          <a:lstStyle/>
          <a:p>
            <a:r>
              <a:rPr lang="en-US" dirty="0"/>
              <a:t>H-1B ELECTRONIC REGISTRATION PROCESS</a:t>
            </a:r>
          </a:p>
        </p:txBody>
      </p:sp>
      <p:sp>
        <p:nvSpPr>
          <p:cNvPr id="4" name="Content Placeholder 3">
            <a:extLst>
              <a:ext uri="{C183D7F6-B498-43B3-948B-1728B52AA6E4}">
                <adec:decorative xmlns:adec="http://schemas.microsoft.com/office/drawing/2017/decorative" val="1"/>
              </a:ext>
            </a:extLst>
          </p:cNvPr>
          <p:cNvSpPr>
            <a:spLocks noGrp="1"/>
          </p:cNvSpPr>
          <p:nvPr>
            <p:ph sz="quarter" idx="11"/>
          </p:nvPr>
        </p:nvSpPr>
        <p:spPr/>
        <p:txBody>
          <a:bodyPr/>
          <a:lstStyle/>
          <a:p>
            <a:r>
              <a:rPr lang="en-US" dirty="0"/>
              <a:t> </a:t>
            </a:r>
          </a:p>
        </p:txBody>
      </p:sp>
      <p:sp>
        <p:nvSpPr>
          <p:cNvPr id="6" name="Text Placeholder 5"/>
          <p:cNvSpPr>
            <a:spLocks noGrp="1"/>
          </p:cNvSpPr>
          <p:nvPr>
            <p:ph type="body" sz="quarter" idx="13"/>
          </p:nvPr>
        </p:nvSpPr>
        <p:spPr/>
        <p:txBody>
          <a:bodyPr/>
          <a:lstStyle/>
          <a:p>
            <a:r>
              <a:rPr lang="en-US" dirty="0">
                <a:solidFill>
                  <a:schemeClr val="tx1"/>
                </a:solidFill>
              </a:rPr>
              <a:t>February 23,</a:t>
            </a:r>
            <a:r>
              <a:rPr lang="en-US" dirty="0"/>
              <a:t> 2023</a:t>
            </a:r>
          </a:p>
        </p:txBody>
      </p:sp>
      <p:sp>
        <p:nvSpPr>
          <p:cNvPr id="7" name="Title 1">
            <a:extLst>
              <a:ext uri="{FF2B5EF4-FFF2-40B4-BE49-F238E27FC236}">
                <a16:creationId xmlns:a16="http://schemas.microsoft.com/office/drawing/2014/main" id="{58A560CF-4921-49D4-A5F2-F94E95F4935F}"/>
              </a:ext>
            </a:extLst>
          </p:cNvPr>
          <p:cNvSpPr txBox="1">
            <a:spLocks/>
          </p:cNvSpPr>
          <p:nvPr/>
        </p:nvSpPr>
        <p:spPr>
          <a:xfrm>
            <a:off x="2286000" y="2858262"/>
            <a:ext cx="5943600" cy="1085088"/>
          </a:xfrm>
          <a:prstGeom prst="rect">
            <a:avLst/>
          </a:prstGeom>
        </p:spPr>
        <p:txBody>
          <a:bodyPr lIns="0" anchor="ctr" anchorCtr="0">
            <a:normAutofit/>
          </a:bodyPr>
          <a:lstStyle>
            <a:lvl1pPr algn="l" defTabSz="914400" rtl="0" eaLnBrk="1" latinLnBrk="0" hangingPunct="1">
              <a:spcBef>
                <a:spcPct val="0"/>
              </a:spcBef>
              <a:buNone/>
              <a:defRPr sz="4000" b="1" kern="1200" baseline="0">
                <a:solidFill>
                  <a:srgbClr val="003366"/>
                </a:solidFill>
                <a:latin typeface="Source Sans Pro" pitchFamily="34" charset="0"/>
                <a:ea typeface="+mj-ea"/>
                <a:cs typeface="+mj-cs"/>
              </a:defRPr>
            </a:lvl1pPr>
          </a:lstStyle>
          <a:p>
            <a:r>
              <a:rPr lang="en-US" dirty="0">
                <a:solidFill>
                  <a:srgbClr val="006699"/>
                </a:solidFill>
              </a:rPr>
              <a:t>USCIS</a:t>
            </a:r>
            <a:endParaRPr lang="en-US" dirty="0"/>
          </a:p>
        </p:txBody>
      </p:sp>
      <p:sp>
        <p:nvSpPr>
          <p:cNvPr id="5" name="Content Placeholder 4">
            <a:extLst>
              <a:ext uri="{C183D7F6-B498-43B3-948B-1728B52AA6E4}">
                <adec:decorative xmlns:adec="http://schemas.microsoft.com/office/drawing/2017/decorative" val="1"/>
              </a:ext>
            </a:extLst>
          </p:cNvPr>
          <p:cNvSpPr>
            <a:spLocks noGrp="1"/>
          </p:cNvSpPr>
          <p:nvPr>
            <p:ph sz="quarter" idx="12"/>
          </p:nvPr>
        </p:nvSpPr>
        <p:spPr/>
        <p:txBody>
          <a:bodyPr/>
          <a:lstStyle/>
          <a:p>
            <a:r>
              <a:rPr lang="en-US" dirty="0"/>
              <a:t> </a:t>
            </a:r>
          </a:p>
        </p:txBody>
      </p:sp>
    </p:spTree>
    <p:extLst>
      <p:ext uri="{BB962C8B-B14F-4D97-AF65-F5344CB8AC3E}">
        <p14:creationId xmlns:p14="http://schemas.microsoft.com/office/powerpoint/2010/main" val="72328039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4566-6CEE-422C-B8D8-41B794F2A358}"/>
              </a:ext>
            </a:extLst>
          </p:cNvPr>
          <p:cNvSpPr>
            <a:spLocks noGrp="1"/>
          </p:cNvSpPr>
          <p:nvPr>
            <p:ph type="title"/>
          </p:nvPr>
        </p:nvSpPr>
        <p:spPr/>
        <p:txBody>
          <a:bodyPr/>
          <a:lstStyle/>
          <a:p>
            <a:r>
              <a:rPr lang="en-US" dirty="0"/>
              <a:t>H-1B Registration Overview Page</a:t>
            </a:r>
          </a:p>
        </p:txBody>
      </p:sp>
      <p:sp>
        <p:nvSpPr>
          <p:cNvPr id="5" name="Content Placeholder 4">
            <a:extLst>
              <a:ext uri="{FF2B5EF4-FFF2-40B4-BE49-F238E27FC236}">
                <a16:creationId xmlns:a16="http://schemas.microsoft.com/office/drawing/2014/main" id="{C2CEF67C-7828-4A39-AA0B-AF280997AA1C}"/>
              </a:ext>
            </a:extLst>
          </p:cNvPr>
          <p:cNvSpPr>
            <a:spLocks noGrp="1"/>
          </p:cNvSpPr>
          <p:nvPr>
            <p:ph idx="1"/>
          </p:nvPr>
        </p:nvSpPr>
        <p:spPr/>
        <p:txBody>
          <a:bodyPr/>
          <a:lstStyle/>
          <a:p>
            <a:endParaRPr lang="en-US" dirty="0"/>
          </a:p>
        </p:txBody>
      </p:sp>
      <p:pic>
        <p:nvPicPr>
          <p:cNvPr id="4" name="Picture 3" descr="Screen capture of H1B registration overview within the USCIS online account. ">
            <a:extLst>
              <a:ext uri="{FF2B5EF4-FFF2-40B4-BE49-F238E27FC236}">
                <a16:creationId xmlns:a16="http://schemas.microsoft.com/office/drawing/2014/main" id="{E9A13676-A0C7-4FBF-A8F7-44D4201E80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32622" y="1210138"/>
            <a:ext cx="2612173" cy="2237399"/>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6" name="Picture 5" descr="Screen capture of H1B registration overview within the USCIS online account continued. ">
            <a:extLst>
              <a:ext uri="{FF2B5EF4-FFF2-40B4-BE49-F238E27FC236}">
                <a16:creationId xmlns:a16="http://schemas.microsoft.com/office/drawing/2014/main" id="{53258F29-0ADC-4A93-8280-B50F9B4C70C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350697" y="1210138"/>
            <a:ext cx="2783984" cy="2579613"/>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0" name="Picture 9" descr="Screen capture of H1B registration overview within the USCIS online account continued. ">
            <a:extLst>
              <a:ext uri="{FF2B5EF4-FFF2-40B4-BE49-F238E27FC236}">
                <a16:creationId xmlns:a16="http://schemas.microsoft.com/office/drawing/2014/main" id="{CBB9D412-441C-4DD4-8946-93347501AC4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440583" y="1198116"/>
            <a:ext cx="2382775" cy="3337517"/>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602368A6-129A-4FD2-8FE2-EAD65E30AD32}"/>
              </a:ext>
            </a:extLst>
          </p:cNvPr>
          <p:cNvSpPr>
            <a:spLocks noGrp="1"/>
          </p:cNvSpPr>
          <p:nvPr>
            <p:ph type="sldNum" sz="quarter" idx="4"/>
          </p:nvPr>
        </p:nvSpPr>
        <p:spPr/>
        <p:txBody>
          <a:bodyPr/>
          <a:lstStyle/>
          <a:p>
            <a:fld id="{24C9DA1E-468E-46AD-91A4-D305899C73D2}" type="slidenum">
              <a:rPr lang="en-US" smtClean="0"/>
              <a:pPr/>
              <a:t>10</a:t>
            </a:fld>
            <a:endParaRPr lang="en-US" dirty="0"/>
          </a:p>
        </p:txBody>
      </p:sp>
      <p:sp>
        <p:nvSpPr>
          <p:cNvPr id="7" name="Arrow: Left 6">
            <a:extLst>
              <a:ext uri="{FF2B5EF4-FFF2-40B4-BE49-F238E27FC236}">
                <a16:creationId xmlns:a16="http://schemas.microsoft.com/office/drawing/2014/main" id="{58A18ED1-439B-0804-6E56-AFB9E90BAB63}"/>
              </a:ext>
              <a:ext uri="{C183D7F6-B498-43B3-948B-1728B52AA6E4}">
                <adec:decorative xmlns:adec="http://schemas.microsoft.com/office/drawing/2017/decorative" val="1"/>
              </a:ext>
            </a:extLst>
          </p:cNvPr>
          <p:cNvSpPr/>
          <p:nvPr/>
        </p:nvSpPr>
        <p:spPr>
          <a:xfrm rot="10800000">
            <a:off x="7499213" y="4258176"/>
            <a:ext cx="626444" cy="231006"/>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900695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E0402-2BAC-4BDA-ADEC-A5C27393F9C8}"/>
              </a:ext>
            </a:extLst>
          </p:cNvPr>
          <p:cNvSpPr>
            <a:spLocks noGrp="1"/>
          </p:cNvSpPr>
          <p:nvPr>
            <p:ph type="title"/>
          </p:nvPr>
        </p:nvSpPr>
        <p:spPr>
          <a:xfrm>
            <a:off x="457200" y="361949"/>
            <a:ext cx="6781800" cy="762001"/>
          </a:xfrm>
        </p:spPr>
        <p:txBody>
          <a:bodyPr/>
          <a:lstStyle/>
          <a:p>
            <a:r>
              <a:rPr lang="en-US" dirty="0"/>
              <a:t>USCIS Online Account</a:t>
            </a:r>
          </a:p>
        </p:txBody>
      </p:sp>
      <p:sp>
        <p:nvSpPr>
          <p:cNvPr id="6" name="Content Placeholder 5">
            <a:extLst>
              <a:ext uri="{FF2B5EF4-FFF2-40B4-BE49-F238E27FC236}">
                <a16:creationId xmlns:a16="http://schemas.microsoft.com/office/drawing/2014/main" id="{2CA673C2-5647-4928-AE68-FC5A7E1D83E8}"/>
              </a:ext>
            </a:extLst>
          </p:cNvPr>
          <p:cNvSpPr>
            <a:spLocks noGrp="1"/>
          </p:cNvSpPr>
          <p:nvPr>
            <p:ph idx="1"/>
          </p:nvPr>
        </p:nvSpPr>
        <p:spPr>
          <a:xfrm>
            <a:off x="457200" y="3234453"/>
            <a:ext cx="8382000" cy="1520638"/>
          </a:xfrm>
        </p:spPr>
        <p:txBody>
          <a:bodyPr/>
          <a:lstStyle/>
          <a:p>
            <a:pPr marL="230188" indent="-230188">
              <a:lnSpc>
                <a:spcPct val="100000"/>
              </a:lnSpc>
              <a:spcBef>
                <a:spcPts val="1200"/>
              </a:spcBef>
              <a:buSzPct val="80000"/>
              <a:buFont typeface="Arial" panose="020B0604020202020204" pitchFamily="34" charset="0"/>
              <a:buChar char="•"/>
            </a:pPr>
            <a:r>
              <a:rPr lang="en-US" b="0" dirty="0"/>
              <a:t>Your entries are saved automatically</a:t>
            </a:r>
          </a:p>
          <a:p>
            <a:pPr marL="230188" indent="-230188">
              <a:lnSpc>
                <a:spcPct val="100000"/>
              </a:lnSpc>
              <a:spcBef>
                <a:spcPts val="1200"/>
              </a:spcBef>
              <a:buSzPct val="80000"/>
              <a:buFont typeface="Arial" panose="020B0604020202020204" pitchFamily="34" charset="0"/>
              <a:buChar char="•"/>
            </a:pPr>
            <a:r>
              <a:rPr lang="en-US" b="0" dirty="0"/>
              <a:t>Sign out when you want to, you can resume where you left off</a:t>
            </a:r>
          </a:p>
          <a:p>
            <a:pPr marL="230188" indent="-230188">
              <a:lnSpc>
                <a:spcPct val="100000"/>
              </a:lnSpc>
              <a:spcBef>
                <a:spcPts val="1200"/>
              </a:spcBef>
              <a:buSzPct val="80000"/>
              <a:buFont typeface="Arial" panose="020B0604020202020204" pitchFamily="34" charset="0"/>
              <a:buChar char="•"/>
            </a:pPr>
            <a:r>
              <a:rPr lang="en-US" dirty="0"/>
              <a:t>You must SUBMIT before noon (ET) on March 17, 2023</a:t>
            </a:r>
          </a:p>
        </p:txBody>
      </p:sp>
      <p:pic>
        <p:nvPicPr>
          <p:cNvPr id="4" name="Picture 3" descr="Screen capture showing that the USCIS Online account system will automatically save response when you select Next. ">
            <a:extLst>
              <a:ext uri="{FF2B5EF4-FFF2-40B4-BE49-F238E27FC236}">
                <a16:creationId xmlns:a16="http://schemas.microsoft.com/office/drawing/2014/main" id="{A28074FC-5EB1-4A3E-86EC-98802715B2C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36979"/>
          <a:stretch/>
        </p:blipFill>
        <p:spPr>
          <a:xfrm>
            <a:off x="477078" y="1148728"/>
            <a:ext cx="5704762" cy="175260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24B50F62-F56C-4EE8-B2FC-1EE22863AFEE}"/>
              </a:ext>
            </a:extLst>
          </p:cNvPr>
          <p:cNvSpPr>
            <a:spLocks noGrp="1"/>
          </p:cNvSpPr>
          <p:nvPr>
            <p:ph type="sldNum" sz="quarter" idx="4"/>
          </p:nvPr>
        </p:nvSpPr>
        <p:spPr/>
        <p:txBody>
          <a:bodyPr/>
          <a:lstStyle/>
          <a:p>
            <a:fld id="{24C9DA1E-468E-46AD-91A4-D305899C73D2}" type="slidenum">
              <a:rPr lang="en-US" smtClean="0"/>
              <a:pPr/>
              <a:t>11</a:t>
            </a:fld>
            <a:endParaRPr lang="en-US" dirty="0"/>
          </a:p>
        </p:txBody>
      </p:sp>
    </p:spTree>
    <p:extLst>
      <p:ext uri="{BB962C8B-B14F-4D97-AF65-F5344CB8AC3E}">
        <p14:creationId xmlns:p14="http://schemas.microsoft.com/office/powerpoint/2010/main" val="77510316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1E0A-8A7F-4614-8B35-D85B6244581F}"/>
              </a:ext>
            </a:extLst>
          </p:cNvPr>
          <p:cNvSpPr>
            <a:spLocks noGrp="1"/>
          </p:cNvSpPr>
          <p:nvPr>
            <p:ph type="title"/>
          </p:nvPr>
        </p:nvSpPr>
        <p:spPr/>
        <p:txBody>
          <a:bodyPr/>
          <a:lstStyle/>
          <a:p>
            <a:r>
              <a:rPr lang="en-US" dirty="0"/>
              <a:t>Information About Registrant </a:t>
            </a:r>
          </a:p>
        </p:txBody>
      </p:sp>
      <p:pic>
        <p:nvPicPr>
          <p:cNvPr id="14" name="Picture 13" descr="Screen capture of the H1B registration form field for the legal name of the prospective legal petitioning company.">
            <a:extLst>
              <a:ext uri="{FF2B5EF4-FFF2-40B4-BE49-F238E27FC236}">
                <a16:creationId xmlns:a16="http://schemas.microsoft.com/office/drawing/2014/main" id="{09B13ED2-594C-4199-93AD-876AA6879D8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7982" y="1185558"/>
            <a:ext cx="3935343" cy="1546212"/>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9" name="Content Placeholder 8">
            <a:extLst>
              <a:ext uri="{FF2B5EF4-FFF2-40B4-BE49-F238E27FC236}">
                <a16:creationId xmlns:a16="http://schemas.microsoft.com/office/drawing/2014/main" id="{C2F1F645-3920-4D42-A523-082E9B55CCB8}"/>
              </a:ext>
            </a:extLst>
          </p:cNvPr>
          <p:cNvSpPr>
            <a:spLocks noGrp="1"/>
          </p:cNvSpPr>
          <p:nvPr>
            <p:ph idx="1"/>
          </p:nvPr>
        </p:nvSpPr>
        <p:spPr>
          <a:xfrm>
            <a:off x="4730676" y="1185558"/>
            <a:ext cx="4032323" cy="3408667"/>
          </a:xfrm>
        </p:spPr>
        <p:txBody>
          <a:bodyPr/>
          <a:lstStyle/>
          <a:p>
            <a:pPr>
              <a:lnSpc>
                <a:spcPct val="100000"/>
              </a:lnSpc>
            </a:pPr>
            <a:r>
              <a:rPr lang="en-US" b="0" dirty="0"/>
              <a:t>This section asks for information about registrant (also called the prospective petitioner):</a:t>
            </a:r>
          </a:p>
          <a:p>
            <a:pPr marL="461963" indent="-230188">
              <a:lnSpc>
                <a:spcPct val="100000"/>
              </a:lnSpc>
              <a:buFont typeface="Arial" panose="020B0604020202020204" pitchFamily="34" charset="0"/>
              <a:buChar char="•"/>
            </a:pPr>
            <a:r>
              <a:rPr lang="en-US" b="0" dirty="0"/>
              <a:t>Legal name</a:t>
            </a:r>
          </a:p>
          <a:p>
            <a:pPr marL="461963" indent="-230188">
              <a:lnSpc>
                <a:spcPct val="100000"/>
              </a:lnSpc>
              <a:buFont typeface="Arial" panose="020B0604020202020204" pitchFamily="34" charset="0"/>
              <a:buChar char="•"/>
            </a:pPr>
            <a:r>
              <a:rPr lang="en-US" b="0" dirty="0"/>
              <a:t>“Doing Business As” name</a:t>
            </a:r>
          </a:p>
          <a:p>
            <a:pPr marL="461963" indent="-230188">
              <a:lnSpc>
                <a:spcPct val="100000"/>
              </a:lnSpc>
              <a:buFont typeface="Arial" panose="020B0604020202020204" pitchFamily="34" charset="0"/>
              <a:buChar char="•"/>
            </a:pPr>
            <a:r>
              <a:rPr lang="en-US" b="0" dirty="0"/>
              <a:t>Employer ID Number</a:t>
            </a:r>
          </a:p>
          <a:p>
            <a:pPr marL="461963" indent="-230188">
              <a:lnSpc>
                <a:spcPct val="100000"/>
              </a:lnSpc>
              <a:buFont typeface="Arial" panose="020B0604020202020204" pitchFamily="34" charset="0"/>
              <a:buChar char="•"/>
            </a:pPr>
            <a:r>
              <a:rPr lang="en-US" b="0" dirty="0"/>
              <a:t>Primary U.S. office address</a:t>
            </a:r>
          </a:p>
          <a:p>
            <a:pPr marL="230188" indent="-230188">
              <a:lnSpc>
                <a:spcPct val="100000"/>
              </a:lnSpc>
              <a:buFont typeface="Arial" panose="020B0604020202020204" pitchFamily="34" charset="0"/>
              <a:buChar char="•"/>
            </a:pPr>
            <a:endParaRPr lang="en-US" b="0" dirty="0"/>
          </a:p>
          <a:p>
            <a:pPr>
              <a:lnSpc>
                <a:spcPct val="100000"/>
              </a:lnSpc>
            </a:pPr>
            <a:endParaRPr lang="en-US" b="0" dirty="0"/>
          </a:p>
        </p:txBody>
      </p:sp>
      <p:sp>
        <p:nvSpPr>
          <p:cNvPr id="3" name="Slide Number Placeholder 2">
            <a:extLst>
              <a:ext uri="{FF2B5EF4-FFF2-40B4-BE49-F238E27FC236}">
                <a16:creationId xmlns:a16="http://schemas.microsoft.com/office/drawing/2014/main" id="{99A12BB3-A2F3-4B01-BE11-BB0FB1143C0B}"/>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12</a:t>
            </a:fld>
            <a:endParaRPr lang="en-US" dirty="0"/>
          </a:p>
        </p:txBody>
      </p:sp>
    </p:spTree>
    <p:extLst>
      <p:ext uri="{BB962C8B-B14F-4D97-AF65-F5344CB8AC3E}">
        <p14:creationId xmlns:p14="http://schemas.microsoft.com/office/powerpoint/2010/main" val="313337338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54F-5F33-4ACA-B96D-AD740742B2C3}"/>
              </a:ext>
            </a:extLst>
          </p:cNvPr>
          <p:cNvSpPr>
            <a:spLocks noGrp="1"/>
          </p:cNvSpPr>
          <p:nvPr>
            <p:ph type="title"/>
          </p:nvPr>
        </p:nvSpPr>
        <p:spPr>
          <a:xfrm>
            <a:off x="457200" y="361949"/>
            <a:ext cx="6781800" cy="762001"/>
          </a:xfrm>
        </p:spPr>
        <p:txBody>
          <a:bodyPr/>
          <a:lstStyle/>
          <a:p>
            <a:r>
              <a:rPr lang="en-US" dirty="0"/>
              <a:t>Information About Beneficiary(ies)</a:t>
            </a:r>
          </a:p>
        </p:txBody>
      </p:sp>
      <p:pic>
        <p:nvPicPr>
          <p:cNvPr id="9" name="Picture 8" descr="Screen capture of the beneficiary information page of the online H1B registration form.">
            <a:extLst>
              <a:ext uri="{FF2B5EF4-FFF2-40B4-BE49-F238E27FC236}">
                <a16:creationId xmlns:a16="http://schemas.microsoft.com/office/drawing/2014/main" id="{4139E8F1-8790-45C8-A9BE-F54F22CF556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7200" y="1200150"/>
            <a:ext cx="4087382" cy="2704885"/>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0B659F98-A5D0-448B-84E4-57317B92E5BA}"/>
              </a:ext>
            </a:extLst>
          </p:cNvPr>
          <p:cNvSpPr>
            <a:spLocks noGrp="1"/>
          </p:cNvSpPr>
          <p:nvPr>
            <p:ph type="sldNum" sz="quarter" idx="4"/>
          </p:nvPr>
        </p:nvSpPr>
        <p:spPr/>
        <p:txBody>
          <a:bodyPr/>
          <a:lstStyle/>
          <a:p>
            <a:fld id="{24C9DA1E-468E-46AD-91A4-D305899C73D2}" type="slidenum">
              <a:rPr lang="en-US" smtClean="0"/>
              <a:pPr/>
              <a:t>13</a:t>
            </a:fld>
            <a:endParaRPr lang="en-US" dirty="0"/>
          </a:p>
        </p:txBody>
      </p:sp>
      <p:sp>
        <p:nvSpPr>
          <p:cNvPr id="6" name="Content Placeholder 5">
            <a:extLst>
              <a:ext uri="{FF2B5EF4-FFF2-40B4-BE49-F238E27FC236}">
                <a16:creationId xmlns:a16="http://schemas.microsoft.com/office/drawing/2014/main" id="{80FF91C3-A4B6-4185-A912-40D4D0EB08D9}"/>
              </a:ext>
            </a:extLst>
          </p:cNvPr>
          <p:cNvSpPr>
            <a:spLocks noGrp="1"/>
          </p:cNvSpPr>
          <p:nvPr>
            <p:ph idx="1"/>
          </p:nvPr>
        </p:nvSpPr>
        <p:spPr>
          <a:xfrm>
            <a:off x="4800600" y="1200150"/>
            <a:ext cx="3886200" cy="3657600"/>
          </a:xfrm>
        </p:spPr>
        <p:txBody>
          <a:bodyPr/>
          <a:lstStyle/>
          <a:p>
            <a:pPr>
              <a:lnSpc>
                <a:spcPct val="100000"/>
              </a:lnSpc>
              <a:spcBef>
                <a:spcPts val="300"/>
              </a:spcBef>
            </a:pPr>
            <a:r>
              <a:rPr lang="en-US" b="0" dirty="0"/>
              <a:t>Information needed for each prospective beneficiary</a:t>
            </a:r>
          </a:p>
          <a:p>
            <a:pPr marL="228600" indent="-228600">
              <a:lnSpc>
                <a:spcPct val="100000"/>
              </a:lnSpc>
              <a:spcBef>
                <a:spcPts val="300"/>
              </a:spcBef>
              <a:buSzPct val="80000"/>
              <a:buFont typeface="Arial" panose="020B0604020202020204" pitchFamily="34" charset="0"/>
              <a:buChar char="•"/>
            </a:pPr>
            <a:r>
              <a:rPr lang="en-US" b="0" dirty="0"/>
              <a:t>Full name</a:t>
            </a:r>
          </a:p>
          <a:p>
            <a:pPr marL="228600" indent="-228600">
              <a:lnSpc>
                <a:spcPct val="100000"/>
              </a:lnSpc>
              <a:spcBef>
                <a:spcPts val="300"/>
              </a:spcBef>
              <a:buSzPct val="80000"/>
              <a:buFont typeface="Arial" panose="020B0604020202020204" pitchFamily="34" charset="0"/>
              <a:buChar char="•"/>
            </a:pPr>
            <a:r>
              <a:rPr lang="en-US" b="0" dirty="0"/>
              <a:t>Gender</a:t>
            </a:r>
          </a:p>
          <a:p>
            <a:pPr marL="228600" indent="-228600">
              <a:lnSpc>
                <a:spcPct val="100000"/>
              </a:lnSpc>
              <a:spcBef>
                <a:spcPts val="300"/>
              </a:spcBef>
              <a:buSzPct val="80000"/>
              <a:buFont typeface="Arial" panose="020B0604020202020204" pitchFamily="34" charset="0"/>
              <a:buChar char="•"/>
            </a:pPr>
            <a:r>
              <a:rPr lang="en-US" b="0" dirty="0"/>
              <a:t>Date of birth</a:t>
            </a:r>
          </a:p>
          <a:p>
            <a:pPr marL="228600" indent="-228600">
              <a:lnSpc>
                <a:spcPct val="100000"/>
              </a:lnSpc>
              <a:spcBef>
                <a:spcPts val="300"/>
              </a:spcBef>
              <a:buSzPct val="80000"/>
              <a:buFont typeface="Arial" panose="020B0604020202020204" pitchFamily="34" charset="0"/>
              <a:buChar char="•"/>
            </a:pPr>
            <a:r>
              <a:rPr lang="en-US" b="0" dirty="0"/>
              <a:t>Country of birth</a:t>
            </a:r>
          </a:p>
          <a:p>
            <a:pPr marL="228600" indent="-228600">
              <a:lnSpc>
                <a:spcPct val="100000"/>
              </a:lnSpc>
              <a:spcBef>
                <a:spcPts val="300"/>
              </a:spcBef>
              <a:buSzPct val="80000"/>
              <a:buFont typeface="Arial" panose="020B0604020202020204" pitchFamily="34" charset="0"/>
              <a:buChar char="•"/>
            </a:pPr>
            <a:r>
              <a:rPr lang="en-US" b="0" dirty="0"/>
              <a:t>Country of citizenship</a:t>
            </a:r>
          </a:p>
          <a:p>
            <a:pPr marL="228600" indent="-228600">
              <a:lnSpc>
                <a:spcPct val="100000"/>
              </a:lnSpc>
              <a:spcBef>
                <a:spcPts val="300"/>
              </a:spcBef>
              <a:buSzPct val="80000"/>
              <a:buFont typeface="Arial" panose="020B0604020202020204" pitchFamily="34" charset="0"/>
              <a:buChar char="•"/>
            </a:pPr>
            <a:r>
              <a:rPr lang="en-US" b="0" dirty="0"/>
              <a:t>Passport number, if any</a:t>
            </a:r>
          </a:p>
        </p:txBody>
      </p:sp>
      <p:sp>
        <p:nvSpPr>
          <p:cNvPr id="7" name="Arrow: Left 6">
            <a:extLst>
              <a:ext uri="{FF2B5EF4-FFF2-40B4-BE49-F238E27FC236}">
                <a16:creationId xmlns:a16="http://schemas.microsoft.com/office/drawing/2014/main" id="{6938776F-2C92-4933-A4BC-69A48AC18485}"/>
              </a:ext>
              <a:ext uri="{C183D7F6-B498-43B3-948B-1728B52AA6E4}">
                <adec:decorative xmlns:adec="http://schemas.microsoft.com/office/drawing/2017/decorative" val="1"/>
              </a:ext>
            </a:extLst>
          </p:cNvPr>
          <p:cNvSpPr/>
          <p:nvPr/>
        </p:nvSpPr>
        <p:spPr>
          <a:xfrm>
            <a:off x="1812956" y="2128988"/>
            <a:ext cx="747363" cy="229201"/>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9377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C7A4-A079-4FD4-B7AF-6DE42D440CCB}"/>
              </a:ext>
            </a:extLst>
          </p:cNvPr>
          <p:cNvSpPr>
            <a:spLocks noGrp="1"/>
          </p:cNvSpPr>
          <p:nvPr>
            <p:ph type="title"/>
          </p:nvPr>
        </p:nvSpPr>
        <p:spPr>
          <a:xfrm>
            <a:off x="457200" y="361949"/>
            <a:ext cx="6781800" cy="762001"/>
          </a:xfrm>
        </p:spPr>
        <p:txBody>
          <a:bodyPr/>
          <a:lstStyle/>
          <a:p>
            <a:r>
              <a:rPr lang="en-US" sz="2800" dirty="0"/>
              <a:t>Information About Beneficiary(</a:t>
            </a:r>
            <a:r>
              <a:rPr lang="en-US" sz="2800" dirty="0" err="1"/>
              <a:t>ies</a:t>
            </a:r>
            <a:r>
              <a:rPr lang="en-US" sz="2800" dirty="0"/>
              <a:t>) contd.</a:t>
            </a:r>
          </a:p>
        </p:txBody>
      </p:sp>
      <p:pic>
        <p:nvPicPr>
          <p:cNvPr id="10" name="Picture 9" descr="Screen capture of a message confirming if you want to delete an H1B beneficiary entry.">
            <a:extLst>
              <a:ext uri="{FF2B5EF4-FFF2-40B4-BE49-F238E27FC236}">
                <a16:creationId xmlns:a16="http://schemas.microsoft.com/office/drawing/2014/main" id="{69880B69-4C27-477D-9D44-D75F231B8F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62000" y="1091332"/>
            <a:ext cx="2743200" cy="3766418"/>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FE7190A-D367-4DE7-B722-E5AA73B27F84}"/>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267201" y="1064263"/>
            <a:ext cx="3006708" cy="3717288"/>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AA281E06-72B0-4555-9BD0-15384942E42F}"/>
              </a:ext>
            </a:extLst>
          </p:cNvPr>
          <p:cNvSpPr>
            <a:spLocks noGrp="1"/>
          </p:cNvSpPr>
          <p:nvPr>
            <p:ph type="sldNum" sz="quarter" idx="4"/>
          </p:nvPr>
        </p:nvSpPr>
        <p:spPr/>
        <p:txBody>
          <a:bodyPr/>
          <a:lstStyle/>
          <a:p>
            <a:fld id="{24C9DA1E-468E-46AD-91A4-D305899C73D2}" type="slidenum">
              <a:rPr lang="en-US" smtClean="0"/>
              <a:pPr/>
              <a:t>14</a:t>
            </a:fld>
            <a:endParaRPr lang="en-US" dirty="0"/>
          </a:p>
        </p:txBody>
      </p:sp>
    </p:spTree>
    <p:extLst>
      <p:ext uri="{BB962C8B-B14F-4D97-AF65-F5344CB8AC3E}">
        <p14:creationId xmlns:p14="http://schemas.microsoft.com/office/powerpoint/2010/main" val="334340752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8493-F59B-4CEE-A556-B5312E0EA733}"/>
              </a:ext>
            </a:extLst>
          </p:cNvPr>
          <p:cNvSpPr>
            <a:spLocks noGrp="1"/>
          </p:cNvSpPr>
          <p:nvPr>
            <p:ph type="title"/>
          </p:nvPr>
        </p:nvSpPr>
        <p:spPr>
          <a:xfrm>
            <a:off x="457200" y="361949"/>
            <a:ext cx="6781800" cy="762001"/>
          </a:xfrm>
        </p:spPr>
        <p:txBody>
          <a:bodyPr/>
          <a:lstStyle/>
          <a:p>
            <a:r>
              <a:rPr lang="en-US" dirty="0"/>
              <a:t>Duplicate Checker</a:t>
            </a:r>
          </a:p>
        </p:txBody>
      </p:sp>
      <p:sp>
        <p:nvSpPr>
          <p:cNvPr id="6" name="Content Placeholder 5">
            <a:extLst>
              <a:ext uri="{FF2B5EF4-FFF2-40B4-BE49-F238E27FC236}">
                <a16:creationId xmlns:a16="http://schemas.microsoft.com/office/drawing/2014/main" id="{E434F97D-5A94-4949-9820-A638777B029A}"/>
              </a:ext>
            </a:extLst>
          </p:cNvPr>
          <p:cNvSpPr>
            <a:spLocks noGrp="1"/>
          </p:cNvSpPr>
          <p:nvPr>
            <p:ph idx="1"/>
          </p:nvPr>
        </p:nvSpPr>
        <p:spPr>
          <a:xfrm>
            <a:off x="457200" y="1200150"/>
            <a:ext cx="4114800" cy="3394075"/>
          </a:xfrm>
        </p:spPr>
        <p:txBody>
          <a:bodyPr/>
          <a:lstStyle/>
          <a:p>
            <a:pPr marL="230188" indent="-230188">
              <a:lnSpc>
                <a:spcPct val="100000"/>
              </a:lnSpc>
              <a:spcBef>
                <a:spcPts val="1200"/>
              </a:spcBef>
              <a:buFont typeface="Arial" panose="020B0604020202020204" pitchFamily="34" charset="0"/>
              <a:buChar char="•"/>
            </a:pPr>
            <a:r>
              <a:rPr lang="en-US" b="0" dirty="0"/>
              <a:t>Using the duplicate checker is optional</a:t>
            </a:r>
          </a:p>
          <a:p>
            <a:pPr marL="230188" indent="-230188">
              <a:lnSpc>
                <a:spcPct val="100000"/>
              </a:lnSpc>
              <a:spcBef>
                <a:spcPts val="1200"/>
              </a:spcBef>
              <a:buFont typeface="Arial" panose="020B0604020202020204" pitchFamily="34" charset="0"/>
              <a:buChar char="•"/>
            </a:pPr>
            <a:r>
              <a:rPr lang="en-US" b="0" dirty="0"/>
              <a:t>Ultimate responsibility for duplicates lies with registrant, not USCIS</a:t>
            </a:r>
          </a:p>
          <a:p>
            <a:pPr marL="230188" marR="0" lvl="0" indent="-2301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b="0" dirty="0"/>
              <a:t>USCIS may identify additional duplicates later in process</a:t>
            </a:r>
          </a:p>
          <a:p>
            <a:pPr>
              <a:lnSpc>
                <a:spcPct val="100000"/>
              </a:lnSpc>
              <a:spcBef>
                <a:spcPts val="1200"/>
              </a:spcBef>
            </a:pPr>
            <a:endParaRPr lang="en-US" dirty="0"/>
          </a:p>
        </p:txBody>
      </p:sp>
      <p:pic>
        <p:nvPicPr>
          <p:cNvPr id="7" name="Picture 6" descr="Screen capture of duplicate checker information within the online H1B registration form. ">
            <a:extLst>
              <a:ext uri="{FF2B5EF4-FFF2-40B4-BE49-F238E27FC236}">
                <a16:creationId xmlns:a16="http://schemas.microsoft.com/office/drawing/2014/main" id="{A1640F9D-9B7D-436B-A47D-BF02B735A59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9573"/>
          <a:stretch/>
        </p:blipFill>
        <p:spPr>
          <a:xfrm>
            <a:off x="4724401" y="793078"/>
            <a:ext cx="2514600" cy="3683673"/>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808B80B9-5AC7-4C08-AF2C-0EEA4167B339}"/>
              </a:ext>
            </a:extLst>
          </p:cNvPr>
          <p:cNvSpPr>
            <a:spLocks noGrp="1"/>
          </p:cNvSpPr>
          <p:nvPr>
            <p:ph type="sldNum" sz="quarter" idx="4"/>
          </p:nvPr>
        </p:nvSpPr>
        <p:spPr/>
        <p:txBody>
          <a:bodyPr/>
          <a:lstStyle/>
          <a:p>
            <a:fld id="{24C9DA1E-468E-46AD-91A4-D305899C73D2}" type="slidenum">
              <a:rPr lang="en-US" smtClean="0"/>
              <a:pPr/>
              <a:t>15</a:t>
            </a:fld>
            <a:endParaRPr lang="en-US" dirty="0"/>
          </a:p>
        </p:txBody>
      </p:sp>
    </p:spTree>
    <p:extLst>
      <p:ext uri="{BB962C8B-B14F-4D97-AF65-F5344CB8AC3E}">
        <p14:creationId xmlns:p14="http://schemas.microsoft.com/office/powerpoint/2010/main" val="375222367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8493-F59B-4CEE-A556-B5312E0EA733}"/>
              </a:ext>
            </a:extLst>
          </p:cNvPr>
          <p:cNvSpPr>
            <a:spLocks noGrp="1"/>
          </p:cNvSpPr>
          <p:nvPr>
            <p:ph type="title"/>
          </p:nvPr>
        </p:nvSpPr>
        <p:spPr>
          <a:xfrm>
            <a:off x="457200" y="361949"/>
            <a:ext cx="6781800" cy="762001"/>
          </a:xfrm>
        </p:spPr>
        <p:txBody>
          <a:bodyPr/>
          <a:lstStyle/>
          <a:p>
            <a:r>
              <a:rPr lang="en-US" dirty="0"/>
              <a:t>Running the Duplicate Checker</a:t>
            </a:r>
          </a:p>
        </p:txBody>
      </p:sp>
      <p:sp>
        <p:nvSpPr>
          <p:cNvPr id="15" name="Content Placeholder 14">
            <a:extLst>
              <a:ext uri="{FF2B5EF4-FFF2-40B4-BE49-F238E27FC236}">
                <a16:creationId xmlns:a16="http://schemas.microsoft.com/office/drawing/2014/main" id="{670FBBF3-4795-4418-B6C8-408CA4D638BB}"/>
              </a:ext>
            </a:extLst>
          </p:cNvPr>
          <p:cNvSpPr>
            <a:spLocks noGrp="1"/>
          </p:cNvSpPr>
          <p:nvPr>
            <p:ph idx="1"/>
          </p:nvPr>
        </p:nvSpPr>
        <p:spPr>
          <a:xfrm>
            <a:off x="457200" y="1200150"/>
            <a:ext cx="5410200" cy="3394075"/>
          </a:xfrm>
        </p:spPr>
        <p:txBody>
          <a:bodyPr/>
          <a:lstStyle/>
          <a:p>
            <a:pPr marL="230188" indent="-230188">
              <a:lnSpc>
                <a:spcPct val="100000"/>
              </a:lnSpc>
              <a:buFont typeface="Arial" panose="020B0604020202020204" pitchFamily="34" charset="0"/>
              <a:buChar char="•"/>
            </a:pPr>
            <a:r>
              <a:rPr lang="en-US" b="0" dirty="0"/>
              <a:t>Tool compares registrations listed in a draft with registrations already submitted by employer this fiscal year. </a:t>
            </a:r>
          </a:p>
          <a:p>
            <a:pPr marL="230188" indent="-230188">
              <a:lnSpc>
                <a:spcPct val="100000"/>
              </a:lnSpc>
              <a:buFont typeface="Arial" panose="020B0604020202020204" pitchFamily="34" charset="0"/>
              <a:buChar char="•"/>
            </a:pPr>
            <a:r>
              <a:rPr lang="en-US" b="0" dirty="0"/>
              <a:t>Employer must have already submitted (and paid for) a registration for the tool to find duplicates</a:t>
            </a:r>
          </a:p>
          <a:p>
            <a:pPr marL="230188" indent="-230188">
              <a:lnSpc>
                <a:spcPct val="100000"/>
              </a:lnSpc>
              <a:buFont typeface="Arial" panose="020B0604020202020204" pitchFamily="34" charset="0"/>
              <a:buChar char="•"/>
            </a:pPr>
            <a:r>
              <a:rPr lang="en-US" b="0" dirty="0"/>
              <a:t>Tool does not check for duplicates within the current draft or between drafts prepared by different people.</a:t>
            </a:r>
          </a:p>
          <a:p>
            <a:pPr>
              <a:spcBef>
                <a:spcPts val="1200"/>
              </a:spcBef>
            </a:pPr>
            <a:endParaRPr lang="en-US" dirty="0"/>
          </a:p>
        </p:txBody>
      </p:sp>
      <p:sp>
        <p:nvSpPr>
          <p:cNvPr id="23" name="TextBox 22">
            <a:extLst>
              <a:ext uri="{FF2B5EF4-FFF2-40B4-BE49-F238E27FC236}">
                <a16:creationId xmlns:a16="http://schemas.microsoft.com/office/drawing/2014/main" id="{333825FC-507B-49F7-869F-4691C76ACAD5}"/>
              </a:ext>
            </a:extLst>
          </p:cNvPr>
          <p:cNvSpPr txBox="1"/>
          <p:nvPr/>
        </p:nvSpPr>
        <p:spPr>
          <a:xfrm>
            <a:off x="5943600" y="1139811"/>
            <a:ext cx="1491577" cy="441339"/>
          </a:xfrm>
          <a:prstGeom prst="rect">
            <a:avLst/>
          </a:prstGeom>
          <a:noFill/>
        </p:spPr>
        <p:txBody>
          <a:bodyPr wrap="square" rtlCol="0">
            <a:spAutoFit/>
          </a:bodyPr>
          <a:lstStyle/>
          <a:p>
            <a:pPr algn="ctr">
              <a:lnSpc>
                <a:spcPct val="80000"/>
              </a:lnSpc>
            </a:pPr>
            <a:r>
              <a:rPr lang="en-US" sz="1400" dirty="0"/>
              <a:t>Draft registration, not submitted</a:t>
            </a:r>
          </a:p>
        </p:txBody>
      </p:sp>
      <p:sp>
        <p:nvSpPr>
          <p:cNvPr id="24" name="TextBox 23">
            <a:extLst>
              <a:ext uri="{FF2B5EF4-FFF2-40B4-BE49-F238E27FC236}">
                <a16:creationId xmlns:a16="http://schemas.microsoft.com/office/drawing/2014/main" id="{B554C274-71E9-458A-BAA4-4345C77D2624}"/>
              </a:ext>
            </a:extLst>
          </p:cNvPr>
          <p:cNvSpPr txBox="1"/>
          <p:nvPr/>
        </p:nvSpPr>
        <p:spPr>
          <a:xfrm>
            <a:off x="7062216" y="4416411"/>
            <a:ext cx="1395984" cy="441339"/>
          </a:xfrm>
          <a:prstGeom prst="rect">
            <a:avLst/>
          </a:prstGeom>
          <a:noFill/>
        </p:spPr>
        <p:txBody>
          <a:bodyPr wrap="square" rtlCol="0">
            <a:spAutoFit/>
          </a:bodyPr>
          <a:lstStyle/>
          <a:p>
            <a:pPr algn="ctr">
              <a:lnSpc>
                <a:spcPct val="80000"/>
              </a:lnSpc>
            </a:pPr>
            <a:r>
              <a:rPr lang="en-US" sz="1400" dirty="0"/>
              <a:t>Submitted registration</a:t>
            </a:r>
          </a:p>
        </p:txBody>
      </p:sp>
      <p:pic>
        <p:nvPicPr>
          <p:cNvPr id="18" name="Graphic 17">
            <a:extLst>
              <a:ext uri="{FF2B5EF4-FFF2-40B4-BE49-F238E27FC236}">
                <a16:creationId xmlns:a16="http://schemas.microsoft.com/office/drawing/2014/main" id="{140111B3-28AC-4322-8957-27A74209344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710" t="3704" r="13217" b="3704"/>
          <a:stretch/>
        </p:blipFill>
        <p:spPr>
          <a:xfrm>
            <a:off x="6259467" y="1489710"/>
            <a:ext cx="1170432" cy="1463040"/>
          </a:xfrm>
          <a:prstGeom prst="rect">
            <a:avLst/>
          </a:prstGeom>
        </p:spPr>
      </p:pic>
      <p:pic>
        <p:nvPicPr>
          <p:cNvPr id="19" name="Graphic 18">
            <a:extLst>
              <a:ext uri="{FF2B5EF4-FFF2-40B4-BE49-F238E27FC236}">
                <a16:creationId xmlns:a16="http://schemas.microsoft.com/office/drawing/2014/main" id="{2C2BDE93-CC10-4640-AFB0-AD427BCD22D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710" t="3704" r="13217" b="3704"/>
          <a:stretch/>
        </p:blipFill>
        <p:spPr>
          <a:xfrm>
            <a:off x="7086600" y="3028950"/>
            <a:ext cx="1170432" cy="1463040"/>
          </a:xfrm>
          <a:prstGeom prst="rect">
            <a:avLst/>
          </a:prstGeom>
        </p:spPr>
      </p:pic>
      <p:pic>
        <p:nvPicPr>
          <p:cNvPr id="21" name="Graphic 20">
            <a:extLst>
              <a:ext uri="{FF2B5EF4-FFF2-40B4-BE49-F238E27FC236}">
                <a16:creationId xmlns:a16="http://schemas.microsoft.com/office/drawing/2014/main" id="{6954521B-590C-4BA5-B1EE-E7A41BB7A5F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355695">
            <a:off x="7336287" y="2169663"/>
            <a:ext cx="914400" cy="914400"/>
          </a:xfrm>
          <a:prstGeom prst="rect">
            <a:avLst/>
          </a:prstGeom>
        </p:spPr>
      </p:pic>
      <p:pic>
        <p:nvPicPr>
          <p:cNvPr id="22" name="Graphic 21">
            <a:extLst>
              <a:ext uri="{FF2B5EF4-FFF2-40B4-BE49-F238E27FC236}">
                <a16:creationId xmlns:a16="http://schemas.microsoft.com/office/drawing/2014/main" id="{E8F0D845-4E98-4BBB-BD68-1E925885116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245550">
            <a:off x="6207846" y="2908121"/>
            <a:ext cx="914400" cy="914400"/>
          </a:xfrm>
          <a:prstGeom prst="rect">
            <a:avLst/>
          </a:prstGeom>
        </p:spPr>
      </p:pic>
      <p:sp>
        <p:nvSpPr>
          <p:cNvPr id="3" name="Slide Number Placeholder 2">
            <a:extLst>
              <a:ext uri="{FF2B5EF4-FFF2-40B4-BE49-F238E27FC236}">
                <a16:creationId xmlns:a16="http://schemas.microsoft.com/office/drawing/2014/main" id="{4F20C632-D911-4E80-8352-0106FFE441A3}"/>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16</a:t>
            </a:fld>
            <a:endParaRPr lang="en-US" dirty="0"/>
          </a:p>
        </p:txBody>
      </p:sp>
    </p:spTree>
    <p:extLst>
      <p:ext uri="{BB962C8B-B14F-4D97-AF65-F5344CB8AC3E}">
        <p14:creationId xmlns:p14="http://schemas.microsoft.com/office/powerpoint/2010/main" val="231935423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89CC8-7754-4E3A-879C-BE46E982B22E}"/>
              </a:ext>
            </a:extLst>
          </p:cNvPr>
          <p:cNvSpPr>
            <a:spLocks noGrp="1"/>
          </p:cNvSpPr>
          <p:nvPr>
            <p:ph type="title"/>
          </p:nvPr>
        </p:nvSpPr>
        <p:spPr>
          <a:xfrm>
            <a:off x="457200" y="361949"/>
            <a:ext cx="6781800" cy="762001"/>
          </a:xfrm>
        </p:spPr>
        <p:txBody>
          <a:bodyPr/>
          <a:lstStyle/>
          <a:p>
            <a:r>
              <a:rPr lang="en-US" dirty="0"/>
              <a:t>Duplicate Checker contd.</a:t>
            </a:r>
          </a:p>
        </p:txBody>
      </p:sp>
      <p:pic>
        <p:nvPicPr>
          <p:cNvPr id="4" name="Picture 3" descr="Screen capture of duplicate checker screen with the online account. ">
            <a:extLst>
              <a:ext uri="{FF2B5EF4-FFF2-40B4-BE49-F238E27FC236}">
                <a16:creationId xmlns:a16="http://schemas.microsoft.com/office/drawing/2014/main" id="{E19B116B-B318-4DB4-98C8-96E4CEA3FFC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85800" y="1203536"/>
            <a:ext cx="3779905" cy="2358815"/>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1036" name="Picture 12" descr="Screen capture showing that duplicate beneficiary entries have been found. ">
            <a:extLst>
              <a:ext uri="{FF2B5EF4-FFF2-40B4-BE49-F238E27FC236}">
                <a16:creationId xmlns:a16="http://schemas.microsoft.com/office/drawing/2014/main" id="{8094CD66-0476-4160-B5A4-52791CCC90E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211" t="3484" r="2040" b="7894"/>
          <a:stretch/>
        </p:blipFill>
        <p:spPr bwMode="auto">
          <a:xfrm>
            <a:off x="4715938" y="1203536"/>
            <a:ext cx="3208862" cy="3396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BF8582D-8570-4A63-9F5C-BB5167A5A5C5}"/>
              </a:ext>
            </a:extLst>
          </p:cNvPr>
          <p:cNvSpPr>
            <a:spLocks noGrp="1"/>
          </p:cNvSpPr>
          <p:nvPr>
            <p:ph type="sldNum" sz="quarter" idx="4"/>
          </p:nvPr>
        </p:nvSpPr>
        <p:spPr/>
        <p:txBody>
          <a:bodyPr/>
          <a:lstStyle/>
          <a:p>
            <a:fld id="{24C9DA1E-468E-46AD-91A4-D305899C73D2}" type="slidenum">
              <a:rPr lang="en-US" smtClean="0"/>
              <a:pPr/>
              <a:t>17</a:t>
            </a:fld>
            <a:endParaRPr lang="en-US" dirty="0"/>
          </a:p>
        </p:txBody>
      </p:sp>
      <p:sp>
        <p:nvSpPr>
          <p:cNvPr id="7" name="Arrow: Left 6">
            <a:extLst>
              <a:ext uri="{FF2B5EF4-FFF2-40B4-BE49-F238E27FC236}">
                <a16:creationId xmlns:a16="http://schemas.microsoft.com/office/drawing/2014/main" id="{367842E4-806E-459D-A254-F3468EDAA462}"/>
              </a:ext>
              <a:ext uri="{C183D7F6-B498-43B3-948B-1728B52AA6E4}">
                <adec:decorative xmlns:adec="http://schemas.microsoft.com/office/drawing/2017/decorative" val="1"/>
              </a:ext>
            </a:extLst>
          </p:cNvPr>
          <p:cNvSpPr/>
          <p:nvPr/>
        </p:nvSpPr>
        <p:spPr>
          <a:xfrm>
            <a:off x="7395611" y="3824461"/>
            <a:ext cx="626444" cy="231006"/>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2642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69A9E-584E-4C5F-9593-19AE2D7C0541}"/>
              </a:ext>
            </a:extLst>
          </p:cNvPr>
          <p:cNvSpPr>
            <a:spLocks noGrp="1"/>
          </p:cNvSpPr>
          <p:nvPr>
            <p:ph type="title"/>
          </p:nvPr>
        </p:nvSpPr>
        <p:spPr>
          <a:xfrm>
            <a:off x="457200" y="361949"/>
            <a:ext cx="6781800" cy="762001"/>
          </a:xfrm>
        </p:spPr>
        <p:txBody>
          <a:bodyPr/>
          <a:lstStyle/>
          <a:p>
            <a:r>
              <a:rPr lang="en-US" dirty="0"/>
              <a:t>Deleting Duplicates</a:t>
            </a:r>
          </a:p>
        </p:txBody>
      </p:sp>
      <p:sp>
        <p:nvSpPr>
          <p:cNvPr id="6" name="Content Placeholder 5">
            <a:extLst>
              <a:ext uri="{FF2B5EF4-FFF2-40B4-BE49-F238E27FC236}">
                <a16:creationId xmlns:a16="http://schemas.microsoft.com/office/drawing/2014/main" id="{18095334-322C-46DC-93BC-E5FB6D45F008}"/>
              </a:ext>
            </a:extLst>
          </p:cNvPr>
          <p:cNvSpPr>
            <a:spLocks noGrp="1"/>
          </p:cNvSpPr>
          <p:nvPr>
            <p:ph idx="1"/>
          </p:nvPr>
        </p:nvSpPr>
        <p:spPr>
          <a:xfrm>
            <a:off x="838200" y="3521075"/>
            <a:ext cx="7848600" cy="1260475"/>
          </a:xfrm>
        </p:spPr>
        <p:txBody>
          <a:bodyPr/>
          <a:lstStyle/>
          <a:p>
            <a:pPr>
              <a:lnSpc>
                <a:spcPct val="100000"/>
              </a:lnSpc>
            </a:pPr>
            <a:r>
              <a:rPr lang="en-US" b="0" dirty="0"/>
              <a:t>When the tool identifies a duplicate, and you opt to delete it, this removes the duplicate from the current draft, not in registrations you already submitted.</a:t>
            </a:r>
          </a:p>
        </p:txBody>
      </p:sp>
      <p:pic>
        <p:nvPicPr>
          <p:cNvPr id="4" name="Picture 3" descr="Screen capture of message confirming if you want to delete an identified duplicate. ">
            <a:extLst>
              <a:ext uri="{FF2B5EF4-FFF2-40B4-BE49-F238E27FC236}">
                <a16:creationId xmlns:a16="http://schemas.microsoft.com/office/drawing/2014/main" id="{FE2DD807-C61D-4E72-853C-12C1101E63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209800" y="1200150"/>
            <a:ext cx="4484268" cy="19334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Slide Number Placeholder 2">
            <a:extLst>
              <a:ext uri="{FF2B5EF4-FFF2-40B4-BE49-F238E27FC236}">
                <a16:creationId xmlns:a16="http://schemas.microsoft.com/office/drawing/2014/main" id="{42B132BC-0910-4090-ABEF-0FB36B156735}"/>
              </a:ext>
            </a:extLst>
          </p:cNvPr>
          <p:cNvSpPr>
            <a:spLocks noGrp="1"/>
          </p:cNvSpPr>
          <p:nvPr>
            <p:ph type="sldNum" sz="quarter" idx="4"/>
          </p:nvPr>
        </p:nvSpPr>
        <p:spPr/>
        <p:txBody>
          <a:bodyPr/>
          <a:lstStyle/>
          <a:p>
            <a:fld id="{24C9DA1E-468E-46AD-91A4-D305899C73D2}" type="slidenum">
              <a:rPr lang="en-US" smtClean="0"/>
              <a:pPr/>
              <a:t>18</a:t>
            </a:fld>
            <a:endParaRPr lang="en-US" dirty="0"/>
          </a:p>
        </p:txBody>
      </p:sp>
    </p:spTree>
    <p:extLst>
      <p:ext uri="{BB962C8B-B14F-4D97-AF65-F5344CB8AC3E}">
        <p14:creationId xmlns:p14="http://schemas.microsoft.com/office/powerpoint/2010/main" val="237839455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37AF-D878-46ED-83FD-48AA196ED3FF}"/>
              </a:ext>
            </a:extLst>
          </p:cNvPr>
          <p:cNvSpPr>
            <a:spLocks noGrp="1"/>
          </p:cNvSpPr>
          <p:nvPr>
            <p:ph type="title"/>
          </p:nvPr>
        </p:nvSpPr>
        <p:spPr>
          <a:xfrm>
            <a:off x="457200" y="361949"/>
            <a:ext cx="6781800" cy="762001"/>
          </a:xfrm>
        </p:spPr>
        <p:txBody>
          <a:bodyPr/>
          <a:lstStyle/>
          <a:p>
            <a:r>
              <a:rPr lang="en-US" dirty="0"/>
              <a:t>Duplicate Checker </a:t>
            </a:r>
            <a:r>
              <a:rPr lang="en-US" dirty="0" err="1"/>
              <a:t>contd</a:t>
            </a:r>
            <a:endParaRPr lang="en-US" dirty="0"/>
          </a:p>
        </p:txBody>
      </p:sp>
      <p:sp>
        <p:nvSpPr>
          <p:cNvPr id="6" name="Content Placeholder 5">
            <a:extLst>
              <a:ext uri="{FF2B5EF4-FFF2-40B4-BE49-F238E27FC236}">
                <a16:creationId xmlns:a16="http://schemas.microsoft.com/office/drawing/2014/main" id="{296BA558-904A-4C0B-8666-EA1CF44D9E1A}"/>
              </a:ext>
            </a:extLst>
          </p:cNvPr>
          <p:cNvSpPr>
            <a:spLocks noGrp="1"/>
          </p:cNvSpPr>
          <p:nvPr>
            <p:ph idx="1"/>
          </p:nvPr>
        </p:nvSpPr>
        <p:spPr>
          <a:xfrm>
            <a:off x="876299" y="3215319"/>
            <a:ext cx="7391400" cy="1489075"/>
          </a:xfrm>
        </p:spPr>
        <p:txBody>
          <a:bodyPr/>
          <a:lstStyle/>
          <a:p>
            <a:pPr marL="228600" indent="-228600">
              <a:lnSpc>
                <a:spcPct val="100000"/>
              </a:lnSpc>
              <a:buFont typeface="Arial" panose="020B0604020202020204" pitchFamily="34" charset="0"/>
              <a:buChar char="•"/>
            </a:pPr>
            <a:r>
              <a:rPr lang="en-US" b="0" dirty="0"/>
              <a:t>If no duplicates are found, you will see this green alert</a:t>
            </a:r>
          </a:p>
          <a:p>
            <a:pPr marL="228600" indent="-228600">
              <a:lnSpc>
                <a:spcPct val="100000"/>
              </a:lnSpc>
              <a:buFont typeface="Arial" panose="020B0604020202020204" pitchFamily="34" charset="0"/>
              <a:buChar char="•"/>
            </a:pPr>
            <a:r>
              <a:rPr lang="en-US" b="0" dirty="0"/>
              <a:t>We encourage you to review all registrations carefully, every time, before and after you submit</a:t>
            </a:r>
          </a:p>
        </p:txBody>
      </p:sp>
      <p:pic>
        <p:nvPicPr>
          <p:cNvPr id="3" name="Picture 2" descr="Screen capture confirming that no duplicate beneficiary entries were found. ">
            <a:extLst>
              <a:ext uri="{FF2B5EF4-FFF2-40B4-BE49-F238E27FC236}">
                <a16:creationId xmlns:a16="http://schemas.microsoft.com/office/drawing/2014/main" id="{530772AA-B882-4FB9-9FA3-1B4778BF14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2130175" y="1175470"/>
            <a:ext cx="5104471" cy="195893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F2B54E8A-1A0B-49F1-B2FE-DD41B7E5FCBE}"/>
              </a:ext>
            </a:extLst>
          </p:cNvPr>
          <p:cNvSpPr>
            <a:spLocks noGrp="1"/>
          </p:cNvSpPr>
          <p:nvPr>
            <p:ph type="sldNum" sz="quarter" idx="4"/>
          </p:nvPr>
        </p:nvSpPr>
        <p:spPr/>
        <p:txBody>
          <a:bodyPr/>
          <a:lstStyle/>
          <a:p>
            <a:fld id="{24C9DA1E-468E-46AD-91A4-D305899C73D2}" type="slidenum">
              <a:rPr lang="en-US" smtClean="0"/>
              <a:pPr/>
              <a:t>19</a:t>
            </a:fld>
            <a:endParaRPr lang="en-US" dirty="0"/>
          </a:p>
        </p:txBody>
      </p:sp>
    </p:spTree>
    <p:extLst>
      <p:ext uri="{BB962C8B-B14F-4D97-AF65-F5344CB8AC3E}">
        <p14:creationId xmlns:p14="http://schemas.microsoft.com/office/powerpoint/2010/main" val="294030574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BD832B-5157-4E55-94F4-A0193FCC3127}"/>
              </a:ext>
            </a:extLst>
          </p:cNvPr>
          <p:cNvSpPr>
            <a:spLocks noGrp="1"/>
          </p:cNvSpPr>
          <p:nvPr>
            <p:ph type="title"/>
          </p:nvPr>
        </p:nvSpPr>
        <p:spPr>
          <a:xfrm>
            <a:off x="457200" y="361950"/>
            <a:ext cx="6781800" cy="762001"/>
          </a:xfrm>
        </p:spPr>
        <p:txBody>
          <a:bodyPr/>
          <a:lstStyle/>
          <a:p>
            <a:r>
              <a:rPr lang="en-US" dirty="0"/>
              <a:t>Administrative Reminders</a:t>
            </a:r>
          </a:p>
        </p:txBody>
      </p:sp>
      <p:sp>
        <p:nvSpPr>
          <p:cNvPr id="2" name="Content Placeholder 1">
            <a:extLst>
              <a:ext uri="{FF2B5EF4-FFF2-40B4-BE49-F238E27FC236}">
                <a16:creationId xmlns:a16="http://schemas.microsoft.com/office/drawing/2014/main" id="{4E89E4B4-2B1D-45C4-A38F-178AB0FAB521}"/>
              </a:ext>
            </a:extLst>
          </p:cNvPr>
          <p:cNvSpPr>
            <a:spLocks noGrp="1"/>
          </p:cNvSpPr>
          <p:nvPr>
            <p:ph idx="1"/>
          </p:nvPr>
        </p:nvSpPr>
        <p:spPr>
          <a:xfrm>
            <a:off x="457200" y="1200151"/>
            <a:ext cx="8229600" cy="3394075"/>
          </a:xfrm>
        </p:spPr>
        <p:txBody>
          <a:bodyPr/>
          <a:lstStyle/>
          <a:p>
            <a:pPr marL="233357" indent="-233357">
              <a:buFont typeface="Arial" panose="020B0604020202020204" pitchFamily="34" charset="0"/>
              <a:buChar char="•"/>
            </a:pPr>
            <a:r>
              <a:rPr lang="en-US" sz="2000" dirty="0">
                <a:solidFill>
                  <a:srgbClr val="003366"/>
                </a:solidFill>
              </a:rPr>
              <a:t>Today’s presentation is not intended for media attribution.</a:t>
            </a:r>
          </a:p>
          <a:p>
            <a:pPr marL="233357" indent="-233357">
              <a:buFont typeface="Arial" panose="020B0604020202020204" pitchFamily="34" charset="0"/>
              <a:buChar char="•"/>
            </a:pPr>
            <a:r>
              <a:rPr lang="en-US" sz="2000" dirty="0">
                <a:solidFill>
                  <a:srgbClr val="003366"/>
                </a:solidFill>
              </a:rPr>
              <a:t>If you are a member of the media, please reach out to USCIS Office of Public Affairs with any inquiries at </a:t>
            </a:r>
            <a:r>
              <a:rPr lang="en-US" sz="2000" dirty="0">
                <a:solidFill>
                  <a:srgbClr val="003366"/>
                </a:solidFill>
                <a:hlinkClick r:id="rId3"/>
              </a:rPr>
              <a:t>media@uscis.dhs.gov</a:t>
            </a:r>
            <a:r>
              <a:rPr lang="en-US" sz="2000" dirty="0">
                <a:solidFill>
                  <a:srgbClr val="003366"/>
                </a:solidFill>
              </a:rPr>
              <a:t>.</a:t>
            </a:r>
          </a:p>
          <a:p>
            <a:pPr marL="233357" indent="-233357">
              <a:buFont typeface="Arial" panose="020B0604020202020204" pitchFamily="34" charset="0"/>
              <a:buChar char="•"/>
            </a:pPr>
            <a:r>
              <a:rPr lang="en-US" sz="2000" dirty="0">
                <a:solidFill>
                  <a:srgbClr val="003366"/>
                </a:solidFill>
              </a:rPr>
              <a:t>Any congressional staffers may contact the USCIS Office of Legislative Affairs. </a:t>
            </a:r>
          </a:p>
          <a:p>
            <a:pPr marL="233357" indent="-233357">
              <a:buFont typeface="Arial" panose="020B0604020202020204" pitchFamily="34" charset="0"/>
              <a:buChar char="•"/>
            </a:pPr>
            <a:r>
              <a:rPr lang="en-US" sz="2000" dirty="0">
                <a:solidFill>
                  <a:srgbClr val="003366"/>
                </a:solidFill>
              </a:rPr>
              <a:t>All lines are muted.</a:t>
            </a:r>
          </a:p>
          <a:p>
            <a:pPr marL="233357" indent="-233357">
              <a:buFont typeface="Arial" panose="020B0604020202020204" pitchFamily="34" charset="0"/>
              <a:buChar char="•"/>
            </a:pPr>
            <a:r>
              <a:rPr lang="en-US" sz="2000" dirty="0">
                <a:solidFill>
                  <a:srgbClr val="003366"/>
                </a:solidFill>
              </a:rPr>
              <a:t>Submit written questions through the “Q&amp;A box” on the right side of your screen. </a:t>
            </a:r>
          </a:p>
          <a:p>
            <a:endParaRPr lang="en-US" dirty="0"/>
          </a:p>
        </p:txBody>
      </p:sp>
      <p:sp>
        <p:nvSpPr>
          <p:cNvPr id="3" name="Slide Number Placeholder 2">
            <a:extLst>
              <a:ext uri="{FF2B5EF4-FFF2-40B4-BE49-F238E27FC236}">
                <a16:creationId xmlns:a16="http://schemas.microsoft.com/office/drawing/2014/main" id="{180F8117-2238-4F0D-8F81-9B020D5A13CA}"/>
              </a:ext>
            </a:extLst>
          </p:cNvPr>
          <p:cNvSpPr>
            <a:spLocks noGrp="1"/>
          </p:cNvSpPr>
          <p:nvPr>
            <p:ph type="sldNum" sz="quarter" idx="4"/>
          </p:nvPr>
        </p:nvSpPr>
        <p:spPr/>
        <p:txBody>
          <a:bodyPr/>
          <a:lstStyle/>
          <a:p>
            <a:fld id="{24C9DA1E-468E-46AD-91A4-D305899C73D2}" type="slidenum">
              <a:rPr lang="en-US" smtClean="0"/>
              <a:pPr/>
              <a:t>2</a:t>
            </a:fld>
            <a:endParaRPr lang="en-US" dirty="0"/>
          </a:p>
        </p:txBody>
      </p:sp>
    </p:spTree>
    <p:extLst>
      <p:ext uri="{BB962C8B-B14F-4D97-AF65-F5344CB8AC3E}">
        <p14:creationId xmlns:p14="http://schemas.microsoft.com/office/powerpoint/2010/main" val="372423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05004-3EF6-466B-996B-A596E393EB78}"/>
              </a:ext>
            </a:extLst>
          </p:cNvPr>
          <p:cNvSpPr>
            <a:spLocks noGrp="1"/>
          </p:cNvSpPr>
          <p:nvPr>
            <p:ph type="title"/>
          </p:nvPr>
        </p:nvSpPr>
        <p:spPr/>
        <p:txBody>
          <a:bodyPr/>
          <a:lstStyle/>
          <a:p>
            <a:r>
              <a:rPr lang="en-US" dirty="0"/>
              <a:t>Check For Duplicates With .CSV File</a:t>
            </a:r>
          </a:p>
        </p:txBody>
      </p:sp>
      <p:pic>
        <p:nvPicPr>
          <p:cNvPr id="7" name="Content Placeholder 6" descr="Screen capture showing how to check for duplicates with CSV file. ">
            <a:extLst>
              <a:ext uri="{FF2B5EF4-FFF2-40B4-BE49-F238E27FC236}">
                <a16:creationId xmlns:a16="http://schemas.microsoft.com/office/drawing/2014/main" id="{F7997053-1157-4E68-B118-7DCA587233C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90800" y="1123950"/>
            <a:ext cx="3818088" cy="352740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079FAE7A-E6D1-4EC0-9366-E8C3AEDCDF19}"/>
              </a:ext>
            </a:extLst>
          </p:cNvPr>
          <p:cNvSpPr>
            <a:spLocks noGrp="1"/>
          </p:cNvSpPr>
          <p:nvPr>
            <p:ph type="sldNum" sz="quarter" idx="4"/>
          </p:nvPr>
        </p:nvSpPr>
        <p:spPr/>
        <p:txBody>
          <a:bodyPr/>
          <a:lstStyle/>
          <a:p>
            <a:fld id="{24C9DA1E-468E-46AD-91A4-D305899C73D2}" type="slidenum">
              <a:rPr lang="en-US" smtClean="0"/>
              <a:pPr/>
              <a:t>20</a:t>
            </a:fld>
            <a:endParaRPr lang="en-US" dirty="0"/>
          </a:p>
        </p:txBody>
      </p:sp>
      <p:sp>
        <p:nvSpPr>
          <p:cNvPr id="3" name="Arrow: Left 2">
            <a:extLst>
              <a:ext uri="{FF2B5EF4-FFF2-40B4-BE49-F238E27FC236}">
                <a16:creationId xmlns:a16="http://schemas.microsoft.com/office/drawing/2014/main" id="{6FF40568-608F-438E-8936-C27C9C2BBEB5}"/>
              </a:ext>
              <a:ext uri="{C183D7F6-B498-43B3-948B-1728B52AA6E4}">
                <adec:decorative xmlns:adec="http://schemas.microsoft.com/office/drawing/2017/decorative" val="1"/>
              </a:ext>
            </a:extLst>
          </p:cNvPr>
          <p:cNvSpPr/>
          <p:nvPr/>
        </p:nvSpPr>
        <p:spPr>
          <a:xfrm>
            <a:off x="4146866" y="1796952"/>
            <a:ext cx="626444" cy="231006"/>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7358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49"/>
            <a:ext cx="6781800" cy="762001"/>
          </a:xfrm>
        </p:spPr>
        <p:txBody>
          <a:bodyPr/>
          <a:lstStyle/>
          <a:p>
            <a:r>
              <a:rPr lang="en-US" dirty="0"/>
              <a:t>Certification &amp; Signature</a:t>
            </a:r>
          </a:p>
        </p:txBody>
      </p:sp>
      <p:pic>
        <p:nvPicPr>
          <p:cNvPr id="17" name="Picture 16" descr="Screen capture of Authorized Signatory Certification and Signature page within the online H1B registration form. ">
            <a:extLst>
              <a:ext uri="{FF2B5EF4-FFF2-40B4-BE49-F238E27FC236}">
                <a16:creationId xmlns:a16="http://schemas.microsoft.com/office/drawing/2014/main" id="{8D439660-82E8-4BB6-BBBF-490E1557E00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8978" r="9097"/>
          <a:stretch/>
        </p:blipFill>
        <p:spPr>
          <a:xfrm>
            <a:off x="457200" y="1196933"/>
            <a:ext cx="2679353" cy="3490814"/>
          </a:xfrm>
          <a:prstGeom prst="rect">
            <a:avLst/>
          </a:prstGeom>
          <a:ln>
            <a:noFill/>
          </a:ln>
          <a:effectLst>
            <a:outerShdw blurRad="292100" dist="139700" dir="2700000" algn="tl" rotWithShape="0">
              <a:srgbClr val="333333">
                <a:alpha val="65000"/>
              </a:srgbClr>
            </a:outerShdw>
          </a:effectLst>
        </p:spPr>
      </p:pic>
      <p:pic>
        <p:nvPicPr>
          <p:cNvPr id="19" name="Picture 18" descr="Screen capture of Authorized Signatory Certification and Signature page within the online H1B registration form continued. ">
            <a:extLst>
              <a:ext uri="{FF2B5EF4-FFF2-40B4-BE49-F238E27FC236}">
                <a16:creationId xmlns:a16="http://schemas.microsoft.com/office/drawing/2014/main" id="{8B25C61E-854F-4A9C-B06C-13F13DC63B7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7317" r="7317" b="5609"/>
          <a:stretch/>
        </p:blipFill>
        <p:spPr>
          <a:xfrm>
            <a:off x="3340449" y="1196933"/>
            <a:ext cx="2667000" cy="3490814"/>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5" name="Content Placeholder 14">
            <a:extLst>
              <a:ext uri="{FF2B5EF4-FFF2-40B4-BE49-F238E27FC236}">
                <a16:creationId xmlns:a16="http://schemas.microsoft.com/office/drawing/2014/main" id="{097960A3-C380-45C9-970C-F05139B07722}"/>
              </a:ext>
            </a:extLst>
          </p:cNvPr>
          <p:cNvSpPr>
            <a:spLocks noGrp="1"/>
          </p:cNvSpPr>
          <p:nvPr>
            <p:ph idx="1"/>
          </p:nvPr>
        </p:nvSpPr>
        <p:spPr>
          <a:xfrm>
            <a:off x="6211345" y="1200150"/>
            <a:ext cx="2627855" cy="3581401"/>
          </a:xfrm>
        </p:spPr>
        <p:txBody>
          <a:bodyPr/>
          <a:lstStyle/>
          <a:p>
            <a:pPr marL="228600" indent="-228600">
              <a:lnSpc>
                <a:spcPct val="100000"/>
              </a:lnSpc>
              <a:buFont typeface="Arial" panose="020B0604020202020204" pitchFamily="34" charset="0"/>
              <a:buChar char="•"/>
            </a:pPr>
            <a:r>
              <a:rPr lang="en-US" b="0" dirty="0"/>
              <a:t>Users must attest  that submissions are complete and true, and job offers are legitimate</a:t>
            </a:r>
          </a:p>
          <a:p>
            <a:pPr marL="228600" indent="-228600">
              <a:lnSpc>
                <a:spcPct val="100000"/>
              </a:lnSpc>
              <a:buFont typeface="Arial" panose="020B0604020202020204" pitchFamily="34" charset="0"/>
              <a:buChar char="•"/>
            </a:pPr>
            <a:r>
              <a:rPr lang="en-US" b="0" dirty="0"/>
              <a:t>Signature is required</a:t>
            </a:r>
          </a:p>
        </p:txBody>
      </p:sp>
      <p:sp>
        <p:nvSpPr>
          <p:cNvPr id="3" name="Slide Number Placeholder 2">
            <a:extLst>
              <a:ext uri="{FF2B5EF4-FFF2-40B4-BE49-F238E27FC236}">
                <a16:creationId xmlns:a16="http://schemas.microsoft.com/office/drawing/2014/main" id="{FA6631C8-5B5A-40E2-9EAE-FD778FE0ABE1}"/>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21</a:t>
            </a:fld>
            <a:endParaRPr lang="en-US" dirty="0"/>
          </a:p>
        </p:txBody>
      </p:sp>
    </p:spTree>
    <p:extLst>
      <p:ext uri="{BB962C8B-B14F-4D97-AF65-F5344CB8AC3E}">
        <p14:creationId xmlns:p14="http://schemas.microsoft.com/office/powerpoint/2010/main" val="416362953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69E5-CCF3-44CF-95C8-1203699C1A89}"/>
              </a:ext>
            </a:extLst>
          </p:cNvPr>
          <p:cNvSpPr>
            <a:spLocks noGrp="1"/>
          </p:cNvSpPr>
          <p:nvPr>
            <p:ph type="title"/>
          </p:nvPr>
        </p:nvSpPr>
        <p:spPr>
          <a:xfrm>
            <a:off x="457200" y="361949"/>
            <a:ext cx="6781800" cy="762001"/>
          </a:xfrm>
        </p:spPr>
        <p:txBody>
          <a:bodyPr/>
          <a:lstStyle/>
          <a:p>
            <a:r>
              <a:rPr lang="en-US" dirty="0"/>
              <a:t>Signature</a:t>
            </a:r>
          </a:p>
        </p:txBody>
      </p:sp>
      <p:pic>
        <p:nvPicPr>
          <p:cNvPr id="5" name="Picture 4" descr="Screen capture of Authorized Signatory Statement in online H1B registration form. ">
            <a:extLst>
              <a:ext uri="{FF2B5EF4-FFF2-40B4-BE49-F238E27FC236}">
                <a16:creationId xmlns:a16="http://schemas.microsoft.com/office/drawing/2014/main" id="{0665A354-C60A-4601-A8FB-D70EA22F67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18764" y="1200150"/>
            <a:ext cx="4053236" cy="266700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7" name="Picture 6" descr="Screen capture of Authorized Signatory Signature field in online H1B registration form. ">
            <a:extLst>
              <a:ext uri="{FF2B5EF4-FFF2-40B4-BE49-F238E27FC236}">
                <a16:creationId xmlns:a16="http://schemas.microsoft.com/office/drawing/2014/main" id="{33FCA076-0D48-40E7-9C90-078961A56A0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953000" y="1200150"/>
            <a:ext cx="3657600" cy="3110479"/>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42A3E727-63C5-4F2D-B38D-FD5495074854}"/>
              </a:ext>
            </a:extLst>
          </p:cNvPr>
          <p:cNvSpPr>
            <a:spLocks noGrp="1"/>
          </p:cNvSpPr>
          <p:nvPr>
            <p:ph type="sldNum" sz="quarter" idx="4"/>
          </p:nvPr>
        </p:nvSpPr>
        <p:spPr/>
        <p:txBody>
          <a:bodyPr/>
          <a:lstStyle/>
          <a:p>
            <a:fld id="{24C9DA1E-468E-46AD-91A4-D305899C73D2}" type="slidenum">
              <a:rPr lang="en-US" smtClean="0"/>
              <a:pPr/>
              <a:t>22</a:t>
            </a:fld>
            <a:endParaRPr lang="en-US" dirty="0"/>
          </a:p>
        </p:txBody>
      </p:sp>
    </p:spTree>
    <p:extLst>
      <p:ext uri="{BB962C8B-B14F-4D97-AF65-F5344CB8AC3E}">
        <p14:creationId xmlns:p14="http://schemas.microsoft.com/office/powerpoint/2010/main" val="350234735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0F1F-D108-4226-8573-FCC75BD9D5ED}"/>
              </a:ext>
            </a:extLst>
          </p:cNvPr>
          <p:cNvSpPr>
            <a:spLocks noGrp="1"/>
          </p:cNvSpPr>
          <p:nvPr>
            <p:ph type="title"/>
          </p:nvPr>
        </p:nvSpPr>
        <p:spPr>
          <a:xfrm>
            <a:off x="457200" y="361949"/>
            <a:ext cx="6781800" cy="762001"/>
          </a:xfrm>
        </p:spPr>
        <p:txBody>
          <a:bodyPr/>
          <a:lstStyle/>
          <a:p>
            <a:r>
              <a:rPr lang="en-US" dirty="0"/>
              <a:t> Pay &amp; Submit</a:t>
            </a:r>
          </a:p>
        </p:txBody>
      </p:sp>
      <p:sp>
        <p:nvSpPr>
          <p:cNvPr id="7" name="TextBox 6">
            <a:extLst>
              <a:ext uri="{FF2B5EF4-FFF2-40B4-BE49-F238E27FC236}">
                <a16:creationId xmlns:a16="http://schemas.microsoft.com/office/drawing/2014/main" id="{F6C3553C-BE5E-4C5A-B847-331533FA8875}"/>
              </a:ext>
            </a:extLst>
          </p:cNvPr>
          <p:cNvSpPr txBox="1"/>
          <p:nvPr/>
        </p:nvSpPr>
        <p:spPr>
          <a:xfrm>
            <a:off x="457200" y="1166331"/>
            <a:ext cx="3505200" cy="2092881"/>
          </a:xfrm>
          <a:prstGeom prst="rect">
            <a:avLst/>
          </a:prstGeom>
          <a:noFill/>
        </p:spPr>
        <p:txBody>
          <a:bodyPr wrap="square" rtlCol="0">
            <a:spAutoFit/>
          </a:bodyPr>
          <a:lstStyle/>
          <a:p>
            <a:pPr marL="230188" indent="-230188">
              <a:spcBef>
                <a:spcPts val="600"/>
              </a:spcBef>
              <a:buFont typeface="Arial" panose="020B0604020202020204" pitchFamily="34" charset="0"/>
              <a:buChar char="•"/>
            </a:pPr>
            <a:r>
              <a:rPr lang="en-US" sz="2400" dirty="0">
                <a:solidFill>
                  <a:srgbClr val="003366"/>
                </a:solidFill>
                <a:latin typeface="Source Sans Pro" pitchFamily="34" charset="0"/>
              </a:rPr>
              <a:t>Pay.gov is safe and secure</a:t>
            </a:r>
          </a:p>
          <a:p>
            <a:pPr marL="230188" indent="-230188">
              <a:spcBef>
                <a:spcPts val="600"/>
              </a:spcBef>
              <a:buFont typeface="Arial" panose="020B0604020202020204" pitchFamily="34" charset="0"/>
              <a:buChar char="•"/>
            </a:pPr>
            <a:r>
              <a:rPr lang="en-US" sz="2400" dirty="0">
                <a:solidFill>
                  <a:srgbClr val="003366"/>
                </a:solidFill>
                <a:latin typeface="Source Sans Pro" pitchFamily="34" charset="0"/>
              </a:rPr>
              <a:t>Pay with U.S. credit card or U.S. bank account</a:t>
            </a:r>
          </a:p>
          <a:p>
            <a:pPr marL="230188" indent="-230188">
              <a:spcBef>
                <a:spcPts val="600"/>
              </a:spcBef>
              <a:buFont typeface="Arial" panose="020B0604020202020204" pitchFamily="34" charset="0"/>
              <a:buChar char="•"/>
            </a:pPr>
            <a:r>
              <a:rPr lang="en-US" sz="2400" dirty="0">
                <a:solidFill>
                  <a:srgbClr val="003366"/>
                </a:solidFill>
                <a:latin typeface="Source Sans Pro" pitchFamily="34" charset="0"/>
              </a:rPr>
              <a:t>Submit</a:t>
            </a:r>
          </a:p>
        </p:txBody>
      </p:sp>
      <p:pic>
        <p:nvPicPr>
          <p:cNvPr id="6" name="Picture 5" descr="Screen of Pay and Submit screen for online H1B registration. ">
            <a:extLst>
              <a:ext uri="{FF2B5EF4-FFF2-40B4-BE49-F238E27FC236}">
                <a16:creationId xmlns:a16="http://schemas.microsoft.com/office/drawing/2014/main" id="{80E6A262-0105-43FD-B8D4-53702E30D9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414" r="5102" b="4229"/>
          <a:stretch/>
        </p:blipFill>
        <p:spPr>
          <a:xfrm>
            <a:off x="4191000" y="352706"/>
            <a:ext cx="3352800" cy="4551873"/>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559B3462-E8F0-4DD1-BD14-2F2813021F75}"/>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23</a:t>
            </a:fld>
            <a:endParaRPr lang="en-US" dirty="0"/>
          </a:p>
        </p:txBody>
      </p:sp>
    </p:spTree>
    <p:extLst>
      <p:ext uri="{BB962C8B-B14F-4D97-AF65-F5344CB8AC3E}">
        <p14:creationId xmlns:p14="http://schemas.microsoft.com/office/powerpoint/2010/main" val="413615772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0F1F-D108-4226-8573-FCC75BD9D5ED}"/>
              </a:ext>
            </a:extLst>
          </p:cNvPr>
          <p:cNvSpPr>
            <a:spLocks noGrp="1"/>
          </p:cNvSpPr>
          <p:nvPr>
            <p:ph type="title"/>
          </p:nvPr>
        </p:nvSpPr>
        <p:spPr>
          <a:xfrm>
            <a:off x="457200" y="361949"/>
            <a:ext cx="6781800" cy="762001"/>
          </a:xfrm>
        </p:spPr>
        <p:txBody>
          <a:bodyPr/>
          <a:lstStyle/>
          <a:p>
            <a:r>
              <a:rPr lang="en-US" dirty="0"/>
              <a:t> Pay &amp; Submit contd.</a:t>
            </a:r>
          </a:p>
        </p:txBody>
      </p:sp>
      <p:sp>
        <p:nvSpPr>
          <p:cNvPr id="7" name="TextBox 6">
            <a:extLst>
              <a:ext uri="{FF2B5EF4-FFF2-40B4-BE49-F238E27FC236}">
                <a16:creationId xmlns:a16="http://schemas.microsoft.com/office/drawing/2014/main" id="{F6C3553C-BE5E-4C5A-B847-331533FA8875}"/>
              </a:ext>
            </a:extLst>
          </p:cNvPr>
          <p:cNvSpPr txBox="1"/>
          <p:nvPr/>
        </p:nvSpPr>
        <p:spPr>
          <a:xfrm>
            <a:off x="457200" y="1166331"/>
            <a:ext cx="7315200" cy="830997"/>
          </a:xfrm>
          <a:prstGeom prst="rect">
            <a:avLst/>
          </a:prstGeom>
          <a:noFill/>
        </p:spPr>
        <p:txBody>
          <a:bodyPr wrap="square" rtlCol="0">
            <a:spAutoFit/>
          </a:bodyPr>
          <a:lstStyle/>
          <a:p>
            <a:pPr marL="230188" indent="-230188">
              <a:spcBef>
                <a:spcPts val="600"/>
              </a:spcBef>
              <a:buFont typeface="Arial" panose="020B0604020202020204" pitchFamily="34" charset="0"/>
              <a:buChar char="•"/>
            </a:pPr>
            <a:r>
              <a:rPr lang="en-US" sz="2400" dirty="0">
                <a:solidFill>
                  <a:srgbClr val="003366"/>
                </a:solidFill>
                <a:latin typeface="Source Sans Pro" pitchFamily="34" charset="0"/>
              </a:rPr>
              <a:t>Temporary increase in daily credit card transaction limit from $24,999.99 to </a:t>
            </a:r>
            <a:r>
              <a:rPr lang="en-US" sz="2400" b="1" dirty="0">
                <a:solidFill>
                  <a:srgbClr val="003366"/>
                </a:solidFill>
                <a:latin typeface="Source Sans Pro" pitchFamily="34" charset="0"/>
              </a:rPr>
              <a:t>$39,999.99</a:t>
            </a:r>
          </a:p>
        </p:txBody>
      </p:sp>
      <p:pic>
        <p:nvPicPr>
          <p:cNvPr id="5" name="Picture 4" descr="Screen capture of message explaining that the daily credit card payment limit for the FY2024 H1B cap is 39,999.99 dollars. ">
            <a:extLst>
              <a:ext uri="{FF2B5EF4-FFF2-40B4-BE49-F238E27FC236}">
                <a16:creationId xmlns:a16="http://schemas.microsoft.com/office/drawing/2014/main" id="{3BD3B0CA-FA44-451D-A39C-62384525643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11586" y="2039709"/>
            <a:ext cx="5227414" cy="257859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559B3462-E8F0-4DD1-BD14-2F2813021F75}"/>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24</a:t>
            </a:fld>
            <a:endParaRPr lang="en-US" dirty="0"/>
          </a:p>
        </p:txBody>
      </p:sp>
    </p:spTree>
    <p:extLst>
      <p:ext uri="{BB962C8B-B14F-4D97-AF65-F5344CB8AC3E}">
        <p14:creationId xmlns:p14="http://schemas.microsoft.com/office/powerpoint/2010/main" val="10511615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127A-B590-4DD7-A75E-FF08F47E2682}"/>
              </a:ext>
            </a:extLst>
          </p:cNvPr>
          <p:cNvSpPr>
            <a:spLocks noGrp="1"/>
          </p:cNvSpPr>
          <p:nvPr>
            <p:ph type="title"/>
          </p:nvPr>
        </p:nvSpPr>
        <p:spPr/>
        <p:txBody>
          <a:bodyPr/>
          <a:lstStyle/>
          <a:p>
            <a:r>
              <a:rPr lang="en-US" dirty="0"/>
              <a:t>Successful Submission</a:t>
            </a:r>
          </a:p>
        </p:txBody>
      </p:sp>
      <p:pic>
        <p:nvPicPr>
          <p:cNvPr id="4" name="Picture 3">
            <a:extLst>
              <a:ext uri="{FF2B5EF4-FFF2-40B4-BE49-F238E27FC236}">
                <a16:creationId xmlns:a16="http://schemas.microsoft.com/office/drawing/2014/main" id="{AAC6F064-FC60-4291-AEA3-EE3C6CDA9DAB}"/>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78892" y="1352550"/>
            <a:ext cx="5760108" cy="2923857"/>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235DF957-E42F-4DB4-8287-15239B0C2CA6}"/>
              </a:ext>
            </a:extLst>
          </p:cNvPr>
          <p:cNvSpPr>
            <a:spLocks noGrp="1"/>
          </p:cNvSpPr>
          <p:nvPr>
            <p:ph type="sldNum" sz="quarter" idx="4"/>
          </p:nvPr>
        </p:nvSpPr>
        <p:spPr/>
        <p:txBody>
          <a:bodyPr/>
          <a:lstStyle/>
          <a:p>
            <a:fld id="{24C9DA1E-468E-46AD-91A4-D305899C73D2}" type="slidenum">
              <a:rPr lang="en-US" smtClean="0"/>
              <a:pPr/>
              <a:t>25</a:t>
            </a:fld>
            <a:endParaRPr lang="en-US" dirty="0"/>
          </a:p>
        </p:txBody>
      </p:sp>
    </p:spTree>
    <p:extLst>
      <p:ext uri="{BB962C8B-B14F-4D97-AF65-F5344CB8AC3E}">
        <p14:creationId xmlns:p14="http://schemas.microsoft.com/office/powerpoint/2010/main" val="99078429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127A-B590-4DD7-A75E-FF08F47E2682}"/>
              </a:ext>
            </a:extLst>
          </p:cNvPr>
          <p:cNvSpPr>
            <a:spLocks noGrp="1"/>
          </p:cNvSpPr>
          <p:nvPr>
            <p:ph type="title"/>
          </p:nvPr>
        </p:nvSpPr>
        <p:spPr/>
        <p:txBody>
          <a:bodyPr/>
          <a:lstStyle/>
          <a:p>
            <a:r>
              <a:rPr lang="en-US" dirty="0"/>
              <a:t>Attorney/Client Electronic Handshake	</a:t>
            </a:r>
          </a:p>
        </p:txBody>
      </p:sp>
      <p:sp>
        <p:nvSpPr>
          <p:cNvPr id="3" name="Slide Number Placeholder 2">
            <a:extLst>
              <a:ext uri="{FF2B5EF4-FFF2-40B4-BE49-F238E27FC236}">
                <a16:creationId xmlns:a16="http://schemas.microsoft.com/office/drawing/2014/main" id="{235DF957-E42F-4DB4-8287-15239B0C2CA6}"/>
              </a:ext>
            </a:extLst>
          </p:cNvPr>
          <p:cNvSpPr>
            <a:spLocks noGrp="1"/>
          </p:cNvSpPr>
          <p:nvPr>
            <p:ph type="sldNum" sz="quarter" idx="4"/>
          </p:nvPr>
        </p:nvSpPr>
        <p:spPr/>
        <p:txBody>
          <a:bodyPr/>
          <a:lstStyle/>
          <a:p>
            <a:fld id="{24C9DA1E-468E-46AD-91A4-D305899C73D2}" type="slidenum">
              <a:rPr lang="en-US" smtClean="0"/>
              <a:pPr/>
              <a:t>26</a:t>
            </a:fld>
            <a:endParaRPr lang="en-US" dirty="0"/>
          </a:p>
        </p:txBody>
      </p:sp>
      <p:pic>
        <p:nvPicPr>
          <p:cNvPr id="5" name="H1B Demo_2.23.23_FINAL" descr="Video clip that the describes the H-1B registration process. Click the slide to play. ">
            <a:hlinkClick r:id="" action="ppaction://media"/>
            <a:extLst>
              <a:ext uri="{FF2B5EF4-FFF2-40B4-BE49-F238E27FC236}">
                <a16:creationId xmlns:a16="http://schemas.microsoft.com/office/drawing/2014/main" id="{CF1827D2-DC9B-865B-75BE-5F6E7FBE44A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70F9724-3422-40EA-8315-45635887C471}" label="H1B Demo_2.23.23_FINAL_MMD" lang="" r:embed="rId5"/>
                        </p173:trackLst>
                      </p173:tracksInfo>
                    </p:ext>
                  </p14:extLst>
                </p14:media>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38307976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38AC0-BA8D-49DB-9017-7DB7B562CD91}"/>
              </a:ext>
            </a:extLst>
          </p:cNvPr>
          <p:cNvSpPr>
            <a:spLocks noGrp="1"/>
          </p:cNvSpPr>
          <p:nvPr>
            <p:ph type="title"/>
          </p:nvPr>
        </p:nvSpPr>
        <p:spPr>
          <a:xfrm>
            <a:off x="457200" y="361949"/>
            <a:ext cx="6781800" cy="762001"/>
          </a:xfrm>
        </p:spPr>
        <p:txBody>
          <a:bodyPr wrap="square">
            <a:spAutoFit/>
          </a:bodyPr>
          <a:lstStyle/>
          <a:p>
            <a:r>
              <a:rPr lang="en-US" dirty="0"/>
              <a:t>Tracking Registrations and Notices</a:t>
            </a:r>
          </a:p>
        </p:txBody>
      </p:sp>
      <p:sp>
        <p:nvSpPr>
          <p:cNvPr id="9" name="Content Placeholder 1">
            <a:extLst>
              <a:ext uri="{FF2B5EF4-FFF2-40B4-BE49-F238E27FC236}">
                <a16:creationId xmlns:a16="http://schemas.microsoft.com/office/drawing/2014/main" id="{FCD20B33-38C0-407D-AE83-1ABBE42FAAC4}"/>
              </a:ext>
            </a:extLst>
          </p:cNvPr>
          <p:cNvSpPr>
            <a:spLocks noGrp="1"/>
          </p:cNvSpPr>
          <p:nvPr>
            <p:ph idx="1"/>
          </p:nvPr>
        </p:nvSpPr>
        <p:spPr>
          <a:xfrm>
            <a:off x="457199" y="1200150"/>
            <a:ext cx="4668253" cy="3394075"/>
          </a:xfrm>
        </p:spPr>
        <p:txBody>
          <a:bodyPr/>
          <a:lstStyle/>
          <a:p>
            <a:pPr marL="230188" lvl="1"/>
            <a:r>
              <a:rPr lang="en-US" altLang="en-US" sz="2300" dirty="0"/>
              <a:t>You </a:t>
            </a:r>
            <a:r>
              <a:rPr lang="en-US" altLang="en-US" sz="2300" b="1" dirty="0">
                <a:solidFill>
                  <a:srgbClr val="C00000"/>
                </a:solidFill>
              </a:rPr>
              <a:t>cannot</a:t>
            </a:r>
            <a:r>
              <a:rPr lang="en-US" altLang="en-US" sz="2300" dirty="0"/>
              <a:t> use Case Status Online to check beneficiary confirmation number </a:t>
            </a:r>
          </a:p>
          <a:p>
            <a:pPr marL="230188" lvl="1"/>
            <a:r>
              <a:rPr lang="en-US" altLang="en-US" sz="2300" dirty="0"/>
              <a:t>You must check status of H-1B registration(s) through your account</a:t>
            </a:r>
          </a:p>
          <a:p>
            <a:pPr marL="230188" lvl="1"/>
            <a:r>
              <a:rPr lang="en-US" altLang="en-US" sz="2300" dirty="0"/>
              <a:t>USCIS will post notices to your account</a:t>
            </a:r>
          </a:p>
          <a:p>
            <a:pPr marL="230188" lvl="1"/>
            <a:r>
              <a:rPr lang="en-US" altLang="en-US" sz="2300" dirty="0"/>
              <a:t>You can turn on automatic case notifications</a:t>
            </a:r>
          </a:p>
        </p:txBody>
      </p:sp>
      <p:sp>
        <p:nvSpPr>
          <p:cNvPr id="3" name="Slide Number Placeholder 2">
            <a:extLst>
              <a:ext uri="{FF2B5EF4-FFF2-40B4-BE49-F238E27FC236}">
                <a16:creationId xmlns:a16="http://schemas.microsoft.com/office/drawing/2014/main" id="{A1CF0072-F10E-4E7B-9897-68F4CDC82A23}"/>
              </a:ext>
            </a:extLst>
          </p:cNvPr>
          <p:cNvSpPr>
            <a:spLocks noGrp="1"/>
          </p:cNvSpPr>
          <p:nvPr>
            <p:ph type="sldNum" sz="quarter" idx="4"/>
          </p:nvPr>
        </p:nvSpPr>
        <p:spPr>
          <a:xfrm>
            <a:off x="6553200" y="4857750"/>
            <a:ext cx="2133600" cy="184150"/>
          </a:xfrm>
        </p:spPr>
        <p:txBody>
          <a:bodyPr/>
          <a:lstStyle/>
          <a:p>
            <a:pPr lvl="0"/>
            <a:fld id="{58D88D2C-F031-4E6D-986E-BC4964F1B5AC}" type="slidenum">
              <a:rPr lang="en-US" altLang="en-US" noProof="0" smtClean="0"/>
              <a:pPr lvl="0"/>
              <a:t>27</a:t>
            </a:fld>
            <a:endParaRPr lang="en-US" altLang="en-US" noProof="0" dirty="0"/>
          </a:p>
        </p:txBody>
      </p:sp>
      <p:pic>
        <p:nvPicPr>
          <p:cNvPr id="1028" name="Picture 4" descr="image">
            <a:extLst>
              <a:ext uri="{FF2B5EF4-FFF2-40B4-BE49-F238E27FC236}">
                <a16:creationId xmlns:a16="http://schemas.microsoft.com/office/drawing/2014/main" id="{179C36E1-62D3-3F71-0DDF-ADC28FE16B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3842" y="1200149"/>
            <a:ext cx="3383757" cy="339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83583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37AF-D878-46ED-83FD-48AA196ED3FF}"/>
              </a:ext>
            </a:extLst>
          </p:cNvPr>
          <p:cNvSpPr>
            <a:spLocks noGrp="1"/>
          </p:cNvSpPr>
          <p:nvPr>
            <p:ph type="title"/>
          </p:nvPr>
        </p:nvSpPr>
        <p:spPr/>
        <p:txBody>
          <a:bodyPr/>
          <a:lstStyle/>
          <a:p>
            <a:r>
              <a:rPr lang="en-US" sz="3100" dirty="0"/>
              <a:t>Duplicates After Submission</a:t>
            </a:r>
          </a:p>
        </p:txBody>
      </p:sp>
      <p:sp>
        <p:nvSpPr>
          <p:cNvPr id="4" name="Content Placeholder 3">
            <a:extLst>
              <a:ext uri="{FF2B5EF4-FFF2-40B4-BE49-F238E27FC236}">
                <a16:creationId xmlns:a16="http://schemas.microsoft.com/office/drawing/2014/main" id="{C7594B6A-BA4E-4720-AC69-C06E19BD18F3}"/>
              </a:ext>
            </a:extLst>
          </p:cNvPr>
          <p:cNvSpPr>
            <a:spLocks noGrp="1"/>
          </p:cNvSpPr>
          <p:nvPr>
            <p:ph idx="1"/>
          </p:nvPr>
        </p:nvSpPr>
        <p:spPr>
          <a:xfrm>
            <a:off x="457200" y="1098722"/>
            <a:ext cx="8229600" cy="3657600"/>
          </a:xfrm>
        </p:spPr>
        <p:txBody>
          <a:bodyPr/>
          <a:lstStyle/>
          <a:p>
            <a:r>
              <a:rPr lang="en-US" b="0" dirty="0"/>
              <a:t>If you find duplicates after submission…</a:t>
            </a:r>
          </a:p>
          <a:p>
            <a:pPr marL="342900" indent="-342900">
              <a:lnSpc>
                <a:spcPct val="100000"/>
              </a:lnSpc>
            </a:pPr>
            <a:r>
              <a:rPr lang="en-US" sz="2350" b="0" dirty="0"/>
              <a:t>And initial registration period is </a:t>
            </a:r>
            <a:r>
              <a:rPr lang="en-US" sz="2350" dirty="0">
                <a:solidFill>
                  <a:srgbClr val="00B050"/>
                </a:solidFill>
              </a:rPr>
              <a:t>still open </a:t>
            </a:r>
            <a:r>
              <a:rPr lang="en-US" sz="1800" b="0" dirty="0"/>
              <a:t>(before </a:t>
            </a:r>
            <a:r>
              <a:rPr lang="en-US" sz="1800" dirty="0">
                <a:solidFill>
                  <a:schemeClr val="tx2"/>
                </a:solidFill>
              </a:rPr>
              <a:t>noon</a:t>
            </a:r>
            <a:r>
              <a:rPr lang="en-US" sz="1800" b="0" dirty="0">
                <a:solidFill>
                  <a:schemeClr val="tx2"/>
                </a:solidFill>
              </a:rPr>
              <a:t> on March 17) </a:t>
            </a:r>
            <a:endParaRPr lang="en-US" sz="2350" b="0" dirty="0">
              <a:solidFill>
                <a:schemeClr val="tx2"/>
              </a:solidFill>
            </a:endParaRPr>
          </a:p>
          <a:p>
            <a:pPr marL="708660" lvl="1" indent="-342900">
              <a:lnSpc>
                <a:spcPct val="100000"/>
              </a:lnSpc>
              <a:buFont typeface="Courier New" panose="02070309020205020404" pitchFamily="49" charset="0"/>
              <a:buChar char="o"/>
            </a:pPr>
            <a:r>
              <a:rPr lang="en-US" dirty="0">
                <a:solidFill>
                  <a:schemeClr val="tx2"/>
                </a:solidFill>
                <a:latin typeface="Source Sans Pro" panose="020B0503030403020204" pitchFamily="34" charset="0"/>
              </a:rPr>
              <a:t>You can go into your account and delete extra submissions until there is only one registration per beneficiary. We do not refund the $10 fee </a:t>
            </a:r>
            <a:r>
              <a:rPr lang="en-US" dirty="0">
                <a:latin typeface="Source Sans Pro" panose="020B0503030403020204" pitchFamily="34" charset="0"/>
              </a:rPr>
              <a:t>you paid.</a:t>
            </a:r>
          </a:p>
          <a:p>
            <a:pPr>
              <a:lnSpc>
                <a:spcPct val="100000"/>
              </a:lnSpc>
            </a:pPr>
            <a:endParaRPr lang="en-US" sz="1400" b="0" dirty="0">
              <a:latin typeface="Source Sans Pro" pitchFamily="34" charset="0"/>
            </a:endParaRPr>
          </a:p>
          <a:p>
            <a:pPr>
              <a:lnSpc>
                <a:spcPct val="100000"/>
              </a:lnSpc>
            </a:pPr>
            <a:r>
              <a:rPr lang="en-US" b="0" dirty="0"/>
              <a:t>And initial </a:t>
            </a:r>
            <a:r>
              <a:rPr lang="en-US" b="0" dirty="0">
                <a:latin typeface="Source Sans Pro" pitchFamily="34" charset="0"/>
              </a:rPr>
              <a:t>registration period </a:t>
            </a:r>
            <a:r>
              <a:rPr lang="en-US" dirty="0">
                <a:solidFill>
                  <a:srgbClr val="C00000"/>
                </a:solidFill>
                <a:latin typeface="Source Sans Pro" pitchFamily="34" charset="0"/>
              </a:rPr>
              <a:t>has closed </a:t>
            </a:r>
            <a:r>
              <a:rPr lang="en-US" sz="1800" b="0" dirty="0">
                <a:latin typeface="Source Sans Pro" pitchFamily="34" charset="0"/>
              </a:rPr>
              <a:t>(</a:t>
            </a:r>
            <a:r>
              <a:rPr lang="en-US" sz="1800" b="0" dirty="0">
                <a:solidFill>
                  <a:schemeClr val="tx2"/>
                </a:solidFill>
                <a:latin typeface="Source Sans Pro" pitchFamily="34" charset="0"/>
              </a:rPr>
              <a:t>after </a:t>
            </a:r>
            <a:r>
              <a:rPr lang="en-US" sz="1800" dirty="0">
                <a:solidFill>
                  <a:schemeClr val="tx2"/>
                </a:solidFill>
                <a:latin typeface="Source Sans Pro" pitchFamily="34" charset="0"/>
              </a:rPr>
              <a:t>noon</a:t>
            </a:r>
            <a:r>
              <a:rPr lang="en-US" sz="1800" b="0" dirty="0">
                <a:solidFill>
                  <a:schemeClr val="tx2"/>
                </a:solidFill>
                <a:latin typeface="Source Sans Pro" pitchFamily="34" charset="0"/>
              </a:rPr>
              <a:t> on March 17) </a:t>
            </a:r>
            <a:endParaRPr lang="en-US" b="0" dirty="0">
              <a:solidFill>
                <a:schemeClr val="tx2"/>
              </a:solidFill>
              <a:latin typeface="Source Sans Pro" pitchFamily="34" charset="0"/>
            </a:endParaRPr>
          </a:p>
          <a:p>
            <a:pPr marL="708660" lvl="1" indent="-342900">
              <a:lnSpc>
                <a:spcPct val="100000"/>
              </a:lnSpc>
              <a:buFont typeface="Courier New" panose="02070309020205020404" pitchFamily="49" charset="0"/>
              <a:buChar char="o"/>
            </a:pPr>
            <a:r>
              <a:rPr lang="en-US" dirty="0">
                <a:latin typeface="Source Sans Pro" pitchFamily="34" charset="0"/>
              </a:rPr>
              <a:t>There is no way to correct this error. We will remove all registrations for that particular beneficiary submitted by that prospective petitioner. We do not refund the $10 fee you paid.</a:t>
            </a:r>
          </a:p>
          <a:p>
            <a:pPr marL="708660" lvl="1" indent="-342900">
              <a:lnSpc>
                <a:spcPct val="100000"/>
              </a:lnSpc>
              <a:buFont typeface="Courier New" panose="02070309020205020404" pitchFamily="49" charset="0"/>
              <a:buChar char="o"/>
            </a:pPr>
            <a:endParaRPr lang="en-US" b="0" dirty="0">
              <a:latin typeface="Source Sans Pro" pitchFamily="34" charset="0"/>
            </a:endParaRPr>
          </a:p>
          <a:p>
            <a:pPr marL="708660" lvl="1" indent="-342900">
              <a:lnSpc>
                <a:spcPct val="100000"/>
              </a:lnSpc>
              <a:buFont typeface="Courier New" panose="02070309020205020404" pitchFamily="49" charset="0"/>
              <a:buChar char="o"/>
            </a:pPr>
            <a:endParaRPr lang="en-US" dirty="0">
              <a:latin typeface="Source Sans Pro" panose="020B0503030403020204" pitchFamily="34" charset="0"/>
            </a:endParaRPr>
          </a:p>
        </p:txBody>
      </p:sp>
      <p:sp>
        <p:nvSpPr>
          <p:cNvPr id="3" name="Slide Number Placeholder 2">
            <a:extLst>
              <a:ext uri="{FF2B5EF4-FFF2-40B4-BE49-F238E27FC236}">
                <a16:creationId xmlns:a16="http://schemas.microsoft.com/office/drawing/2014/main" id="{B227416C-1446-41D7-AD90-EEB041D5D7D1}"/>
              </a:ext>
            </a:extLst>
          </p:cNvPr>
          <p:cNvSpPr>
            <a:spLocks noGrp="1"/>
          </p:cNvSpPr>
          <p:nvPr>
            <p:ph type="sldNum" sz="quarter" idx="4"/>
          </p:nvPr>
        </p:nvSpPr>
        <p:spPr/>
        <p:txBody>
          <a:bodyPr/>
          <a:lstStyle/>
          <a:p>
            <a:fld id="{24C9DA1E-468E-46AD-91A4-D305899C73D2}" type="slidenum">
              <a:rPr lang="en-US" smtClean="0"/>
              <a:pPr/>
              <a:t>28</a:t>
            </a:fld>
            <a:endParaRPr lang="en-US" dirty="0"/>
          </a:p>
        </p:txBody>
      </p:sp>
    </p:spTree>
    <p:extLst>
      <p:ext uri="{BB962C8B-B14F-4D97-AF65-F5344CB8AC3E}">
        <p14:creationId xmlns:p14="http://schemas.microsoft.com/office/powerpoint/2010/main" val="39957332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5480-2379-4AF4-AE81-F15C551600A2}"/>
              </a:ext>
            </a:extLst>
          </p:cNvPr>
          <p:cNvSpPr>
            <a:spLocks noGrp="1"/>
          </p:cNvSpPr>
          <p:nvPr>
            <p:ph type="title"/>
          </p:nvPr>
        </p:nvSpPr>
        <p:spPr>
          <a:xfrm>
            <a:off x="457200" y="361949"/>
            <a:ext cx="6781800" cy="762001"/>
          </a:xfrm>
        </p:spPr>
        <p:txBody>
          <a:bodyPr/>
          <a:lstStyle/>
          <a:p>
            <a:r>
              <a:rPr lang="en-US" sz="2800" dirty="0"/>
              <a:t>Registration Period Timeline Reminders</a:t>
            </a:r>
          </a:p>
        </p:txBody>
      </p:sp>
      <p:sp>
        <p:nvSpPr>
          <p:cNvPr id="18" name="Content Placeholder 17">
            <a:extLst>
              <a:ext uri="{FF2B5EF4-FFF2-40B4-BE49-F238E27FC236}">
                <a16:creationId xmlns:a16="http://schemas.microsoft.com/office/drawing/2014/main" id="{FB19E92B-466A-4E2F-884A-FA424FDCF4AD}"/>
              </a:ext>
            </a:extLst>
          </p:cNvPr>
          <p:cNvSpPr>
            <a:spLocks noGrp="1"/>
          </p:cNvSpPr>
          <p:nvPr>
            <p:ph idx="1"/>
          </p:nvPr>
        </p:nvSpPr>
        <p:spPr>
          <a:xfrm>
            <a:off x="428367" y="1123435"/>
            <a:ext cx="6035040" cy="3657599"/>
          </a:xfrm>
        </p:spPr>
        <p:txBody>
          <a:bodyPr/>
          <a:lstStyle/>
          <a:p>
            <a:pPr marL="231775" indent="-231775">
              <a:spcBef>
                <a:spcPts val="1200"/>
              </a:spcBef>
              <a:buFont typeface="Arial" panose="020B0604020202020204" pitchFamily="34" charset="0"/>
              <a:buChar char="•"/>
            </a:pPr>
            <a:r>
              <a:rPr lang="en-US" sz="1950" b="0" dirty="0"/>
              <a:t>Feb. 21, 12 p.m. </a:t>
            </a:r>
            <a:r>
              <a:rPr lang="en-US" sz="1950" b="0" dirty="0">
                <a:solidFill>
                  <a:schemeClr val="tx2"/>
                </a:solidFill>
              </a:rPr>
              <a:t>(Eastern):  New H-1B registrant accounts can be created</a:t>
            </a:r>
          </a:p>
          <a:p>
            <a:pPr marL="231775" indent="-231775">
              <a:spcBef>
                <a:spcPts val="1200"/>
              </a:spcBef>
              <a:buFont typeface="Arial" panose="020B0604020202020204" pitchFamily="34" charset="0"/>
              <a:buChar char="•"/>
            </a:pPr>
            <a:r>
              <a:rPr lang="en-US" sz="1950" b="0" dirty="0">
                <a:solidFill>
                  <a:schemeClr val="tx2"/>
                </a:solidFill>
              </a:rPr>
              <a:t>March 1, 12 p.m. (Eastern):  H-1B registration period opens, registrations can be created/submitted</a:t>
            </a:r>
          </a:p>
          <a:p>
            <a:pPr marL="231775" indent="-231775">
              <a:spcBef>
                <a:spcPts val="1200"/>
              </a:spcBef>
              <a:buFont typeface="Arial" panose="020B0604020202020204" pitchFamily="34" charset="0"/>
              <a:buChar char="•"/>
            </a:pPr>
            <a:r>
              <a:rPr lang="en-US" sz="1950" b="0" dirty="0"/>
              <a:t>March 17, 12 p.m. (Eastern):  H-1B registration period closes, no more registrations can be submitted</a:t>
            </a:r>
          </a:p>
          <a:p>
            <a:pPr marL="231775" indent="-231775">
              <a:spcBef>
                <a:spcPts val="1200"/>
              </a:spcBef>
              <a:buFont typeface="Arial" panose="020B0604020202020204" pitchFamily="34" charset="0"/>
              <a:buChar char="•"/>
            </a:pPr>
            <a:r>
              <a:rPr lang="en-US" sz="1950" b="0" dirty="0"/>
              <a:t>March 31: USCIS intends to issue selection notifications through USCIS online account by this date</a:t>
            </a:r>
          </a:p>
          <a:p>
            <a:pPr marL="231775" indent="-231775">
              <a:spcBef>
                <a:spcPts val="1200"/>
              </a:spcBef>
              <a:buFont typeface="Arial" panose="020B0604020202020204" pitchFamily="34" charset="0"/>
              <a:buChar char="•"/>
            </a:pPr>
            <a:r>
              <a:rPr lang="en-US" sz="1950" b="0" dirty="0"/>
              <a:t>April 1: Earliest date that FY24 H-1B cap-subject petitions can be submitted</a:t>
            </a:r>
          </a:p>
          <a:p>
            <a:pPr marL="231775" indent="-231775">
              <a:spcBef>
                <a:spcPts val="1200"/>
              </a:spcBef>
              <a:buFont typeface="Arial" panose="020B0604020202020204" pitchFamily="34" charset="0"/>
              <a:buChar char="•"/>
            </a:pPr>
            <a:endParaRPr lang="en-US" sz="2000" b="0" dirty="0"/>
          </a:p>
        </p:txBody>
      </p:sp>
      <p:sp>
        <p:nvSpPr>
          <p:cNvPr id="4" name="Slide Number Placeholder 3">
            <a:extLst>
              <a:ext uri="{FF2B5EF4-FFF2-40B4-BE49-F238E27FC236}">
                <a16:creationId xmlns:a16="http://schemas.microsoft.com/office/drawing/2014/main" id="{8900D8E5-480D-4D4C-BCB0-EC387E7F6EA7}"/>
              </a:ext>
            </a:extLst>
          </p:cNvPr>
          <p:cNvSpPr>
            <a:spLocks noGrp="1"/>
          </p:cNvSpPr>
          <p:nvPr>
            <p:ph type="sldNum" sz="quarter" idx="4"/>
          </p:nvPr>
        </p:nvSpPr>
        <p:spPr>
          <a:xfrm>
            <a:off x="6553200" y="4857750"/>
            <a:ext cx="2133600" cy="184150"/>
          </a:xfrm>
        </p:spPr>
        <p:txBody>
          <a:bodyPr/>
          <a:lstStyle/>
          <a:p>
            <a:fld id="{24C9DA1E-468E-46AD-91A4-D305899C73D2}" type="slidenum">
              <a:rPr lang="en-US" smtClean="0"/>
              <a:pPr/>
              <a:t>29</a:t>
            </a:fld>
            <a:endParaRPr lang="en-US" dirty="0"/>
          </a:p>
        </p:txBody>
      </p:sp>
      <p:pic>
        <p:nvPicPr>
          <p:cNvPr id="6" name="Picture 5" descr="Red and white calendar page showing the March 17 registration deadline. ">
            <a:extLst>
              <a:ext uri="{FF2B5EF4-FFF2-40B4-BE49-F238E27FC236}">
                <a16:creationId xmlns:a16="http://schemas.microsoft.com/office/drawing/2014/main" id="{DA70479E-A941-4A72-8DDC-FB68D4C40AE3}"/>
              </a:ext>
            </a:extLst>
          </p:cNvPr>
          <p:cNvPicPr>
            <a:picLocks noChangeAspect="1"/>
          </p:cNvPicPr>
          <p:nvPr/>
        </p:nvPicPr>
        <p:blipFill>
          <a:blip r:embed="rId3"/>
          <a:stretch>
            <a:fillRect/>
          </a:stretch>
        </p:blipFill>
        <p:spPr>
          <a:xfrm>
            <a:off x="6553200" y="1304042"/>
            <a:ext cx="2011680" cy="2281147"/>
          </a:xfrm>
          <a:prstGeom prst="rect">
            <a:avLst/>
          </a:prstGeom>
        </p:spPr>
      </p:pic>
    </p:spTree>
    <p:extLst>
      <p:ext uri="{BB962C8B-B14F-4D97-AF65-F5344CB8AC3E}">
        <p14:creationId xmlns:p14="http://schemas.microsoft.com/office/powerpoint/2010/main" val="231700391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9B4EDB9-CD1D-4A1B-87DF-2A955F77344A}"/>
              </a:ext>
            </a:extLst>
          </p:cNvPr>
          <p:cNvSpPr>
            <a:spLocks noGrp="1"/>
          </p:cNvSpPr>
          <p:nvPr>
            <p:ph type="title"/>
          </p:nvPr>
        </p:nvSpPr>
        <p:spPr>
          <a:xfrm>
            <a:off x="457200" y="361949"/>
            <a:ext cx="6781800" cy="762001"/>
          </a:xfrm>
        </p:spPr>
        <p:txBody>
          <a:bodyPr/>
          <a:lstStyle/>
          <a:p>
            <a:r>
              <a:rPr lang="en-US" dirty="0"/>
              <a:t>Today’s presentation will cover</a:t>
            </a:r>
          </a:p>
        </p:txBody>
      </p:sp>
      <p:sp>
        <p:nvSpPr>
          <p:cNvPr id="15" name="Content Placeholder 14">
            <a:extLst>
              <a:ext uri="{FF2B5EF4-FFF2-40B4-BE49-F238E27FC236}">
                <a16:creationId xmlns:a16="http://schemas.microsoft.com/office/drawing/2014/main" id="{B06BB2B0-4B26-4BED-B2DC-5BFD9AA5D23E}"/>
              </a:ext>
            </a:extLst>
          </p:cNvPr>
          <p:cNvSpPr>
            <a:spLocks noGrp="1"/>
          </p:cNvSpPr>
          <p:nvPr>
            <p:ph idx="1"/>
          </p:nvPr>
        </p:nvSpPr>
        <p:spPr>
          <a:xfrm>
            <a:off x="1600200" y="1200150"/>
            <a:ext cx="7086600" cy="3394075"/>
          </a:xfrm>
        </p:spPr>
        <p:txBody>
          <a:bodyPr/>
          <a:lstStyle/>
          <a:p>
            <a:pPr marL="233363" indent="-233363">
              <a:buSzPct val="81000"/>
              <a:buFont typeface="Arial" panose="020B0604020202020204" pitchFamily="34" charset="0"/>
              <a:buChar char="•"/>
            </a:pPr>
            <a:r>
              <a:rPr lang="en-US" sz="2800" b="0" dirty="0">
                <a:latin typeface="Source Sans Pro Semibold" pitchFamily="34" charset="0"/>
              </a:rPr>
              <a:t>USCIS Online Account Creation</a:t>
            </a:r>
          </a:p>
          <a:p>
            <a:pPr marL="233363" indent="-233363">
              <a:buSzPct val="81000"/>
              <a:buFont typeface="Arial" panose="020B0604020202020204" pitchFamily="34" charset="0"/>
              <a:buChar char="•"/>
            </a:pPr>
            <a:r>
              <a:rPr lang="en-US" sz="2800" b="0" dirty="0">
                <a:latin typeface="Source Sans Pro Semibold" pitchFamily="34" charset="0"/>
              </a:rPr>
              <a:t>Important Reminders</a:t>
            </a:r>
          </a:p>
          <a:p>
            <a:pPr marL="233363" indent="-233363">
              <a:buSzPct val="81000"/>
              <a:buFont typeface="Arial" panose="020B0604020202020204" pitchFamily="34" charset="0"/>
              <a:buChar char="•"/>
            </a:pPr>
            <a:r>
              <a:rPr lang="en-US" sz="2800" b="0" dirty="0">
                <a:latin typeface="Source Sans Pro Semibold" pitchFamily="34" charset="0"/>
              </a:rPr>
              <a:t>New Features</a:t>
            </a:r>
          </a:p>
          <a:p>
            <a:pPr marL="233363" indent="-233363">
              <a:buSzPct val="81000"/>
              <a:buFont typeface="Arial" panose="020B0604020202020204" pitchFamily="34" charset="0"/>
              <a:buChar char="•"/>
            </a:pPr>
            <a:r>
              <a:rPr lang="en-US" sz="2800" b="0" dirty="0">
                <a:latin typeface="Source Sans Pro Semibold" pitchFamily="34" charset="0"/>
              </a:rPr>
              <a:t>Key Dates and Information to Remember</a:t>
            </a:r>
          </a:p>
          <a:p>
            <a:pPr marL="233363" indent="-233363">
              <a:buSzPct val="81000"/>
              <a:buFont typeface="Arial" panose="020B0604020202020204" pitchFamily="34" charset="0"/>
              <a:buChar char="•"/>
            </a:pPr>
            <a:r>
              <a:rPr lang="en-US" sz="2800" b="0" dirty="0">
                <a:latin typeface="Source Sans Pro Semibold" pitchFamily="34" charset="0"/>
              </a:rPr>
              <a:t>Questions and Answers</a:t>
            </a:r>
          </a:p>
        </p:txBody>
      </p:sp>
      <p:pic>
        <p:nvPicPr>
          <p:cNvPr id="12" name="Picture 11">
            <a:extLst>
              <a:ext uri="{FF2B5EF4-FFF2-40B4-BE49-F238E27FC236}">
                <a16:creationId xmlns:a16="http://schemas.microsoft.com/office/drawing/2014/main" id="{4146551D-8108-4F59-ACA4-E4122070E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323" y="1235983"/>
            <a:ext cx="673277" cy="1107167"/>
          </a:xfrm>
          <a:prstGeom prst="rect">
            <a:avLst/>
          </a:prstGeom>
          <a:ln>
            <a:solidFill>
              <a:srgbClr val="003366"/>
            </a:solidFill>
          </a:ln>
        </p:spPr>
      </p:pic>
      <p:sp>
        <p:nvSpPr>
          <p:cNvPr id="2" name="Slide Number Placeholder 1">
            <a:extLst>
              <a:ext uri="{FF2B5EF4-FFF2-40B4-BE49-F238E27FC236}">
                <a16:creationId xmlns:a16="http://schemas.microsoft.com/office/drawing/2014/main" id="{6DBC1611-C354-4623-98CC-1F98134E8984}"/>
              </a:ext>
            </a:extLst>
          </p:cNvPr>
          <p:cNvSpPr>
            <a:spLocks noGrp="1"/>
          </p:cNvSpPr>
          <p:nvPr>
            <p:ph type="sldNum" sz="quarter" idx="4"/>
          </p:nvPr>
        </p:nvSpPr>
        <p:spPr/>
        <p:txBody>
          <a:bodyPr/>
          <a:lstStyle/>
          <a:p>
            <a:fld id="{24C9DA1E-468E-46AD-91A4-D305899C73D2}" type="slidenum">
              <a:rPr lang="en-US" smtClean="0"/>
              <a:pPr/>
              <a:t>3</a:t>
            </a:fld>
            <a:endParaRPr lang="en-US" dirty="0"/>
          </a:p>
        </p:txBody>
      </p:sp>
    </p:spTree>
    <p:extLst>
      <p:ext uri="{BB962C8B-B14F-4D97-AF65-F5344CB8AC3E}">
        <p14:creationId xmlns:p14="http://schemas.microsoft.com/office/powerpoint/2010/main" val="147757820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38"/>
          <p:cNvSpPr txBox="1">
            <a:spLocks noGrp="1"/>
          </p:cNvSpPr>
          <p:nvPr>
            <p:ph type="title" idx="4294967295"/>
          </p:nvPr>
        </p:nvSpPr>
        <p:spPr>
          <a:xfrm>
            <a:off x="428824" y="338871"/>
            <a:ext cx="6761254" cy="707366"/>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kern="1200" baseline="0">
                <a:solidFill>
                  <a:srgbClr val="003366"/>
                </a:solidFill>
                <a:latin typeface="Source Sans Pro"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
                <a:srgbClr val="006699"/>
              </a:buClr>
              <a:buSzTx/>
              <a:buFontTx/>
              <a:buNone/>
              <a:tabLst/>
              <a:defRPr/>
            </a:pPr>
            <a:r>
              <a:rPr kumimoji="0" lang="en-US" sz="2800" b="1" i="0" u="none" strike="noStrike" kern="1200" cap="none" spc="0" normalizeH="0" baseline="0" noProof="0" dirty="0">
                <a:ln>
                  <a:noFill/>
                </a:ln>
                <a:solidFill>
                  <a:srgbClr val="003366"/>
                </a:solidFill>
                <a:effectLst/>
                <a:uLnTx/>
                <a:uFillTx/>
                <a:latin typeface="Source Sans Pro"/>
                <a:ea typeface="Source Sans Pro"/>
                <a:cs typeface="+mj-cs"/>
              </a:rPr>
              <a:t>H-1B Electronic Registration Helpful Links &amp; Resources</a:t>
            </a:r>
            <a:endParaRPr kumimoji="0" lang="en-US" sz="2800" b="1" i="0" u="none" strike="noStrike" kern="1200" cap="none" spc="0" normalizeH="0" baseline="0" noProof="0" dirty="0">
              <a:ln>
                <a:noFill/>
              </a:ln>
              <a:solidFill>
                <a:srgbClr val="003366"/>
              </a:solidFill>
              <a:effectLst/>
              <a:uLnTx/>
              <a:uFillTx/>
              <a:latin typeface="Source Sans Pro" pitchFamily="34" charset="0"/>
              <a:ea typeface="Source Sans Pro"/>
              <a:cs typeface="+mj-cs"/>
            </a:endParaRPr>
          </a:p>
        </p:txBody>
      </p:sp>
      <p:sp>
        <p:nvSpPr>
          <p:cNvPr id="8" name="Content Placeholder 7">
            <a:extLst>
              <a:ext uri="{FF2B5EF4-FFF2-40B4-BE49-F238E27FC236}">
                <a16:creationId xmlns:a16="http://schemas.microsoft.com/office/drawing/2014/main" id="{5F0C1A28-E152-4BB7-89C7-C2F5BE316AB0}"/>
              </a:ext>
            </a:extLst>
          </p:cNvPr>
          <p:cNvSpPr>
            <a:spLocks noGrp="1"/>
          </p:cNvSpPr>
          <p:nvPr>
            <p:ph idx="1"/>
          </p:nvPr>
        </p:nvSpPr>
        <p:spPr>
          <a:xfrm>
            <a:off x="428824" y="1170828"/>
            <a:ext cx="4006820" cy="3588736"/>
          </a:xfrm>
        </p:spPr>
        <p:txBody>
          <a:bodyPr vert="horz" lIns="0" tIns="0" rIns="0" bIns="0" rtlCol="0" anchor="t">
            <a:noAutofit/>
          </a:bodyPr>
          <a:lstStyle/>
          <a:p>
            <a:pPr>
              <a:lnSpc>
                <a:spcPct val="100000"/>
              </a:lnSpc>
              <a:spcBef>
                <a:spcPts val="0"/>
              </a:spcBef>
            </a:pPr>
            <a:r>
              <a:rPr lang="en-US" sz="1500" dirty="0">
                <a:latin typeface="Source Sans Pro"/>
                <a:ea typeface="Source Sans Pro"/>
              </a:rPr>
              <a:t>Account sign up/login page</a:t>
            </a:r>
            <a:r>
              <a:rPr lang="en-US" sz="1500" b="0" dirty="0">
                <a:latin typeface="Source Sans Pro"/>
                <a:ea typeface="Source Sans Pro"/>
              </a:rPr>
              <a:t>:</a:t>
            </a:r>
            <a:endParaRPr lang="en-US" sz="1500" dirty="0">
              <a:latin typeface="Source Sans Pro"/>
              <a:ea typeface="Source Sans Pro"/>
            </a:endParaRPr>
          </a:p>
          <a:p>
            <a:pPr>
              <a:lnSpc>
                <a:spcPct val="100000"/>
              </a:lnSpc>
              <a:spcBef>
                <a:spcPts val="0"/>
              </a:spcBef>
            </a:pPr>
            <a:r>
              <a:rPr lang="en-US" sz="1500" b="0" dirty="0">
                <a:latin typeface="Source Sans Pro"/>
                <a:ea typeface="Source Sans Pro"/>
                <a:hlinkClick r:id="rId3"/>
              </a:rPr>
              <a:t>my.uscis.gov</a:t>
            </a:r>
            <a:r>
              <a:rPr lang="en-US" sz="1500" b="0" dirty="0">
                <a:latin typeface="Source Sans Pro"/>
                <a:ea typeface="Source Sans Pro"/>
              </a:rPr>
              <a:t> or </a:t>
            </a:r>
            <a:r>
              <a:rPr lang="en-US" sz="1500" b="0" dirty="0">
                <a:latin typeface="Source Sans Pro"/>
                <a:ea typeface="Source Sans Pro"/>
                <a:hlinkClick r:id="rId4"/>
              </a:rPr>
              <a:t>www.uscis.gov</a:t>
            </a:r>
            <a:endParaRPr lang="en-US" sz="1500" b="0" dirty="0">
              <a:latin typeface="Source Sans Pro"/>
              <a:ea typeface="Source Sans Pro"/>
            </a:endParaRPr>
          </a:p>
          <a:p>
            <a:pPr>
              <a:lnSpc>
                <a:spcPct val="100000"/>
              </a:lnSpc>
              <a:spcBef>
                <a:spcPts val="0"/>
              </a:spcBef>
            </a:pPr>
            <a:endParaRPr lang="en-US" sz="1500" b="0" dirty="0">
              <a:latin typeface="Source Sans Pro"/>
              <a:ea typeface="Source Sans Pro"/>
            </a:endParaRPr>
          </a:p>
          <a:p>
            <a:pPr>
              <a:lnSpc>
                <a:spcPct val="100000"/>
              </a:lnSpc>
              <a:spcBef>
                <a:spcPts val="0"/>
              </a:spcBef>
            </a:pPr>
            <a:r>
              <a:rPr lang="en-US" sz="1500" dirty="0">
                <a:latin typeface="Source Sans Pro"/>
                <a:ea typeface="Source Sans Pro"/>
              </a:rPr>
              <a:t>Help with account creation: </a:t>
            </a:r>
            <a:endParaRPr lang="en-US" sz="1500" dirty="0">
              <a:ea typeface="Source Sans Pro" pitchFamily="34" charset="0"/>
            </a:endParaRPr>
          </a:p>
          <a:p>
            <a:pPr>
              <a:lnSpc>
                <a:spcPct val="100000"/>
              </a:lnSpc>
              <a:spcBef>
                <a:spcPts val="0"/>
              </a:spcBef>
            </a:pPr>
            <a:r>
              <a:rPr lang="en-US" sz="1500" b="0" dirty="0">
                <a:latin typeface="Source Sans Pro"/>
                <a:ea typeface="Source Sans Pro"/>
                <a:hlinkClick r:id="rId5"/>
              </a:rPr>
              <a:t>uscis.gov/file-online</a:t>
            </a:r>
            <a:endParaRPr lang="en-US" sz="1500" b="0" dirty="0">
              <a:latin typeface="Source Sans Pro"/>
              <a:ea typeface="Source Sans Pro"/>
            </a:endParaRPr>
          </a:p>
          <a:p>
            <a:pPr marL="342900" indent="-342900">
              <a:lnSpc>
                <a:spcPct val="100000"/>
              </a:lnSpc>
              <a:spcBef>
                <a:spcPts val="0"/>
              </a:spcBef>
              <a:buAutoNum type="arabicPeriod"/>
            </a:pPr>
            <a:endParaRPr lang="en-US" sz="1500" b="0" dirty="0">
              <a:latin typeface="Source Sans Pro"/>
              <a:ea typeface="Source Sans Pro"/>
            </a:endParaRPr>
          </a:p>
          <a:p>
            <a:pPr>
              <a:lnSpc>
                <a:spcPct val="100000"/>
              </a:lnSpc>
              <a:spcBef>
                <a:spcPts val="0"/>
              </a:spcBef>
            </a:pPr>
            <a:r>
              <a:rPr lang="en-US" sz="1500" dirty="0">
                <a:latin typeface="Source Sans Pro"/>
                <a:ea typeface="Source Sans Pro"/>
              </a:rPr>
              <a:t>Technical support, including:</a:t>
            </a:r>
          </a:p>
          <a:p>
            <a:pPr marL="285750" indent="-285750">
              <a:lnSpc>
                <a:spcPct val="100000"/>
              </a:lnSpc>
              <a:spcBef>
                <a:spcPts val="0"/>
              </a:spcBef>
              <a:buChar char="•"/>
            </a:pPr>
            <a:r>
              <a:rPr lang="en-US" sz="1500" dirty="0">
                <a:latin typeface="Source Sans Pro"/>
                <a:ea typeface="Source Sans Pro"/>
              </a:rPr>
              <a:t>Password resets</a:t>
            </a:r>
          </a:p>
          <a:p>
            <a:pPr marL="285750" indent="-285750">
              <a:lnSpc>
                <a:spcPct val="100000"/>
              </a:lnSpc>
              <a:spcBef>
                <a:spcPts val="0"/>
              </a:spcBef>
              <a:buChar char="•"/>
            </a:pPr>
            <a:r>
              <a:rPr lang="en-US" sz="1500" dirty="0">
                <a:latin typeface="Source Sans Pro"/>
                <a:ea typeface="Source Sans Pro"/>
              </a:rPr>
              <a:t>Account lockouts</a:t>
            </a:r>
          </a:p>
          <a:p>
            <a:pPr marL="285750" indent="-285750">
              <a:lnSpc>
                <a:spcPct val="100000"/>
              </a:lnSpc>
              <a:spcBef>
                <a:spcPts val="0"/>
              </a:spcBef>
              <a:buChar char="•"/>
            </a:pPr>
            <a:r>
              <a:rPr lang="en-US" sz="1500" dirty="0">
                <a:latin typeface="Source Sans Pro"/>
                <a:ea typeface="Source Sans Pro"/>
              </a:rPr>
              <a:t>Update your verification code delivery method</a:t>
            </a:r>
          </a:p>
          <a:p>
            <a:pPr>
              <a:lnSpc>
                <a:spcPct val="100000"/>
              </a:lnSpc>
              <a:spcBef>
                <a:spcPts val="0"/>
              </a:spcBef>
            </a:pPr>
            <a:r>
              <a:rPr lang="en-US" sz="1500" b="0" dirty="0">
                <a:latin typeface="Source Sans Pro"/>
                <a:ea typeface="Source Sans Pro"/>
                <a:hlinkClick r:id="rId6"/>
              </a:rPr>
              <a:t>my.uscis.gov/account/needhelp</a:t>
            </a:r>
            <a:r>
              <a:rPr lang="en-US" sz="1500" b="0" dirty="0">
                <a:latin typeface="Source Sans Pro"/>
                <a:ea typeface="Source Sans Pro"/>
              </a:rPr>
              <a:t> </a:t>
            </a:r>
            <a:endParaRPr lang="en-US" sz="1500" b="0" dirty="0">
              <a:ea typeface="Source Sans Pro"/>
            </a:endParaRPr>
          </a:p>
          <a:p>
            <a:pPr>
              <a:lnSpc>
                <a:spcPct val="100000"/>
              </a:lnSpc>
              <a:spcBef>
                <a:spcPts val="0"/>
              </a:spcBef>
            </a:pPr>
            <a:endParaRPr lang="en-US" sz="1500" dirty="0">
              <a:latin typeface="Source Sans Pro"/>
              <a:ea typeface="Source Sans Pro"/>
            </a:endParaRPr>
          </a:p>
          <a:p>
            <a:pPr>
              <a:lnSpc>
                <a:spcPct val="100000"/>
              </a:lnSpc>
              <a:spcBef>
                <a:spcPts val="0"/>
              </a:spcBef>
            </a:pPr>
            <a:r>
              <a:rPr lang="en-US" sz="1500" dirty="0">
                <a:latin typeface="Source Sans Pro"/>
                <a:ea typeface="Source Sans Pro"/>
              </a:rPr>
              <a:t>H-1B Electronic Registration Process Webpage:</a:t>
            </a:r>
            <a:r>
              <a:rPr lang="en-US" sz="1500" b="0" dirty="0">
                <a:latin typeface="Source Sans Pro"/>
                <a:ea typeface="Source Sans Pro"/>
              </a:rPr>
              <a:t> </a:t>
            </a:r>
            <a:r>
              <a:rPr lang="en-US" sz="1500" b="0" dirty="0">
                <a:latin typeface="Source Sans Pro"/>
                <a:ea typeface="Source Sans Pro"/>
                <a:hlinkClick r:id="rId7"/>
              </a:rPr>
              <a:t>uscis.gov/h-1b</a:t>
            </a:r>
            <a:endParaRPr lang="en-US" sz="1500" dirty="0">
              <a:latin typeface="Source Sans Pro"/>
              <a:ea typeface="Source Sans Pro"/>
            </a:endParaRPr>
          </a:p>
        </p:txBody>
      </p:sp>
      <p:sp>
        <p:nvSpPr>
          <p:cNvPr id="12" name="TextBox 11">
            <a:extLst>
              <a:ext uri="{FF2B5EF4-FFF2-40B4-BE49-F238E27FC236}">
                <a16:creationId xmlns:a16="http://schemas.microsoft.com/office/drawing/2014/main" id="{6B8E6726-B5F4-71FC-F63F-3729CF9C9C3F}"/>
              </a:ext>
            </a:extLst>
          </p:cNvPr>
          <p:cNvSpPr txBox="1"/>
          <p:nvPr/>
        </p:nvSpPr>
        <p:spPr>
          <a:xfrm>
            <a:off x="4588590" y="1070882"/>
            <a:ext cx="4126586" cy="2723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003366"/>
                </a:solidFill>
                <a:latin typeface="Source Sans Pro" panose="020B0503030403020204" pitchFamily="34" charset="0"/>
                <a:ea typeface="+mn-lt"/>
                <a:cs typeface="+mn-lt"/>
              </a:rPr>
              <a:t>For help with </a:t>
            </a:r>
            <a:r>
              <a:rPr lang="en-US" sz="1500" b="1" dirty="0">
                <a:solidFill>
                  <a:srgbClr val="003366"/>
                </a:solidFill>
                <a:latin typeface="Source Sans Pro" panose="020B0503030403020204" pitchFamily="34" charset="0"/>
                <a:ea typeface="+mn-lt"/>
                <a:cs typeface="+mn-lt"/>
              </a:rPr>
              <a:t>H-1B Electronic Registration inquiries: </a:t>
            </a:r>
            <a:r>
              <a:rPr lang="en-US" sz="1500" dirty="0">
                <a:latin typeface="Source Sans Pro" panose="020B0503030403020204" pitchFamily="34" charset="0"/>
                <a:ea typeface="+mn-lt"/>
                <a:cs typeface="+mn-lt"/>
                <a:hlinkClick r:id="rId8"/>
              </a:rPr>
              <a:t>uscisfeedback@uscis.dhs.gov</a:t>
            </a:r>
            <a:r>
              <a:rPr lang="en-US" sz="1500" dirty="0">
                <a:latin typeface="Source Sans Pro" panose="020B0503030403020204" pitchFamily="34" charset="0"/>
                <a:ea typeface="+mn-lt"/>
                <a:cs typeface="+mn-lt"/>
              </a:rPr>
              <a:t> </a:t>
            </a:r>
          </a:p>
          <a:p>
            <a:endParaRPr lang="en-US" sz="600" dirty="0">
              <a:latin typeface="Source Sans Pro" panose="020B0503030403020204" pitchFamily="34" charset="0"/>
              <a:ea typeface="+mn-lt"/>
              <a:cs typeface="+mn-lt"/>
            </a:endParaRPr>
          </a:p>
          <a:p>
            <a:r>
              <a:rPr lang="en-US" sz="1500" b="1" dirty="0">
                <a:solidFill>
                  <a:srgbClr val="003366"/>
                </a:solidFill>
                <a:latin typeface="Source Sans Pro" panose="020B0503030403020204" pitchFamily="34" charset="0"/>
                <a:ea typeface="+mn-lt"/>
                <a:cs typeface="+mn-lt"/>
              </a:rPr>
              <a:t>**</a:t>
            </a:r>
            <a:r>
              <a:rPr lang="en-US" sz="1500" dirty="0">
                <a:solidFill>
                  <a:srgbClr val="003366"/>
                </a:solidFill>
                <a:latin typeface="Source Sans Pro" panose="020B0503030403020204" pitchFamily="34" charset="0"/>
                <a:ea typeface="+mn-lt"/>
                <a:cs typeface="+mn-lt"/>
              </a:rPr>
              <a:t>Put “</a:t>
            </a:r>
            <a:r>
              <a:rPr lang="en-US" sz="1500" b="1" dirty="0">
                <a:solidFill>
                  <a:srgbClr val="003366"/>
                </a:solidFill>
                <a:latin typeface="Source Sans Pro" panose="020B0503030403020204" pitchFamily="34" charset="0"/>
                <a:ea typeface="+mn-lt"/>
                <a:cs typeface="+mn-lt"/>
              </a:rPr>
              <a:t>H-1B Electronic Registration” </a:t>
            </a:r>
            <a:r>
              <a:rPr lang="en-US" sz="1500" dirty="0">
                <a:solidFill>
                  <a:srgbClr val="003366"/>
                </a:solidFill>
                <a:latin typeface="Source Sans Pro" panose="020B0503030403020204" pitchFamily="34" charset="0"/>
                <a:ea typeface="+mn-lt"/>
                <a:cs typeface="+mn-lt"/>
              </a:rPr>
              <a:t>in the Subject line of the email. </a:t>
            </a:r>
            <a:endParaRPr lang="en-US" sz="1500" dirty="0">
              <a:solidFill>
                <a:srgbClr val="003366"/>
              </a:solidFill>
              <a:latin typeface="Source Sans Pro" panose="020B0503030403020204" pitchFamily="34" charset="0"/>
              <a:ea typeface="Source Sans Pro"/>
            </a:endParaRPr>
          </a:p>
          <a:p>
            <a:endParaRPr lang="en-US" sz="1500" dirty="0">
              <a:solidFill>
                <a:srgbClr val="000000"/>
              </a:solidFill>
              <a:latin typeface="Source Sans Pro" panose="020B0503030403020204" pitchFamily="34" charset="0"/>
              <a:ea typeface="+mn-lt"/>
              <a:cs typeface="+mn-lt"/>
            </a:endParaRPr>
          </a:p>
          <a:p>
            <a:r>
              <a:rPr lang="en-US" sz="1500" dirty="0">
                <a:solidFill>
                  <a:srgbClr val="003366"/>
                </a:solidFill>
                <a:latin typeface="Source Sans Pro" panose="020B0503030403020204" pitchFamily="34" charset="0"/>
                <a:ea typeface="+mn-lt"/>
                <a:cs typeface="+mn-lt"/>
              </a:rPr>
              <a:t>To provide </a:t>
            </a:r>
            <a:r>
              <a:rPr lang="en-US" sz="1500" b="1" dirty="0">
                <a:solidFill>
                  <a:srgbClr val="003366"/>
                </a:solidFill>
                <a:latin typeface="Source Sans Pro" panose="020B0503030403020204" pitchFamily="34" charset="0"/>
                <a:ea typeface="+mn-lt"/>
                <a:cs typeface="+mn-lt"/>
              </a:rPr>
              <a:t>feedback on today’s engagement</a:t>
            </a:r>
            <a:r>
              <a:rPr lang="en-US" sz="1500" dirty="0">
                <a:solidFill>
                  <a:srgbClr val="003366"/>
                </a:solidFill>
                <a:latin typeface="Source Sans Pro" panose="020B0503030403020204" pitchFamily="34" charset="0"/>
                <a:ea typeface="+mn-lt"/>
                <a:cs typeface="+mn-lt"/>
              </a:rPr>
              <a:t>, please email</a:t>
            </a:r>
            <a:r>
              <a:rPr lang="en-US" sz="1500" dirty="0">
                <a:latin typeface="Source Sans Pro" panose="020B0503030403020204" pitchFamily="34" charset="0"/>
                <a:ea typeface="+mn-lt"/>
                <a:cs typeface="+mn-lt"/>
              </a:rPr>
              <a:t> </a:t>
            </a:r>
            <a:r>
              <a:rPr lang="en-US" sz="1500" u="sng" dirty="0">
                <a:latin typeface="Source Sans Pro" panose="020B0503030403020204" pitchFamily="34" charset="0"/>
                <a:ea typeface="+mn-lt"/>
                <a:cs typeface="+mn-lt"/>
                <a:hlinkClick r:id="rId9"/>
              </a:rPr>
              <a:t>Public.Engagement@uscis.dhs.gov</a:t>
            </a:r>
            <a:r>
              <a:rPr lang="en-US" sz="1500" u="sng" dirty="0">
                <a:latin typeface="Source Sans Pro" panose="020B0503030403020204" pitchFamily="34" charset="0"/>
                <a:ea typeface="+mn-lt"/>
                <a:cs typeface="+mn-lt"/>
              </a:rPr>
              <a:t> </a:t>
            </a:r>
            <a:endParaRPr lang="en-US" sz="1500" dirty="0">
              <a:latin typeface="Source Sans Pro" panose="020B0503030403020204" pitchFamily="34" charset="0"/>
              <a:ea typeface="Source Sans Pro"/>
            </a:endParaRPr>
          </a:p>
          <a:p>
            <a:endParaRPr lang="en-US" sz="1500" u="sng" dirty="0">
              <a:solidFill>
                <a:srgbClr val="000000"/>
              </a:solidFill>
              <a:latin typeface="Source Sans Pro" panose="020B0503030403020204" pitchFamily="34" charset="0"/>
              <a:ea typeface="+mn-lt"/>
              <a:cs typeface="+mn-lt"/>
            </a:endParaRPr>
          </a:p>
          <a:p>
            <a:r>
              <a:rPr lang="en-US" sz="1500" b="1" dirty="0">
                <a:solidFill>
                  <a:srgbClr val="003366"/>
                </a:solidFill>
                <a:latin typeface="Source Sans Pro" panose="020B0503030403020204" pitchFamily="34" charset="0"/>
                <a:ea typeface="+mn-lt"/>
                <a:cs typeface="+mn-lt"/>
              </a:rPr>
              <a:t>To access a copy of this presentation:</a:t>
            </a:r>
            <a:endParaRPr lang="en-US" sz="1500" b="1" dirty="0">
              <a:solidFill>
                <a:srgbClr val="003366"/>
              </a:solidFill>
              <a:latin typeface="Source Sans Pro" panose="020B0503030403020204" pitchFamily="34" charset="0"/>
              <a:ea typeface="Source Sans Pro"/>
            </a:endParaRPr>
          </a:p>
          <a:p>
            <a:r>
              <a:rPr lang="en-US" sz="1500" b="1" dirty="0">
                <a:solidFill>
                  <a:srgbClr val="003366"/>
                </a:solidFill>
                <a:latin typeface="Source Sans Pro" panose="020B0503030403020204" pitchFamily="34" charset="0"/>
                <a:ea typeface="+mn-lt"/>
                <a:cs typeface="+mn-lt"/>
              </a:rPr>
              <a:t>Electronic Reading Room</a:t>
            </a:r>
            <a:endParaRPr lang="en-US" sz="1500" dirty="0">
              <a:solidFill>
                <a:srgbClr val="000000"/>
              </a:solidFill>
              <a:latin typeface="Source Sans Pro" panose="020B0503030403020204" pitchFamily="34" charset="0"/>
              <a:ea typeface="Source Sans Pro"/>
            </a:endParaRPr>
          </a:p>
          <a:p>
            <a:r>
              <a:rPr lang="en-US" sz="1500" u="sng" dirty="0">
                <a:latin typeface="Source Sans Pro" panose="020B0503030403020204" pitchFamily="34" charset="0"/>
                <a:ea typeface="+mn-lt"/>
                <a:cs typeface="+mn-lt"/>
                <a:hlinkClick r:id="rId10"/>
              </a:rPr>
              <a:t>uscis.gov/records/electronic-reading-room </a:t>
            </a:r>
            <a:endParaRPr lang="en-US" sz="1500" dirty="0">
              <a:latin typeface="Source Sans Pro" panose="020B0503030403020204" pitchFamily="34" charset="0"/>
              <a:ea typeface="Source Sans Pro"/>
            </a:endParaRPr>
          </a:p>
        </p:txBody>
      </p:sp>
      <p:sp>
        <p:nvSpPr>
          <p:cNvPr id="13" name="TextBox 12">
            <a:extLst>
              <a:ext uri="{FF2B5EF4-FFF2-40B4-BE49-F238E27FC236}">
                <a16:creationId xmlns:a16="http://schemas.microsoft.com/office/drawing/2014/main" id="{813C6B84-4B24-4BC8-0B5D-A42615BE28A4}"/>
              </a:ext>
            </a:extLst>
          </p:cNvPr>
          <p:cNvSpPr txBox="1"/>
          <p:nvPr/>
        </p:nvSpPr>
        <p:spPr>
          <a:xfrm>
            <a:off x="4588590" y="3795619"/>
            <a:ext cx="421623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solidFill>
                  <a:srgbClr val="003366"/>
                </a:solidFill>
                <a:latin typeface="Source Sans Pro"/>
                <a:ea typeface="+mn-lt"/>
                <a:cs typeface="+mn-lt"/>
              </a:rPr>
              <a:t>Sign up for updates from the Public Engagement Division</a:t>
            </a:r>
            <a:endParaRPr lang="en-US" sz="1500" b="1" dirty="0">
              <a:solidFill>
                <a:srgbClr val="000000"/>
              </a:solidFill>
              <a:latin typeface="Source Sans Pro"/>
              <a:ea typeface="Source Sans Pro"/>
            </a:endParaRPr>
          </a:p>
        </p:txBody>
      </p:sp>
      <p:pic>
        <p:nvPicPr>
          <p:cNvPr id="14" name="Picture 14" descr="QR code for the USCIS Public Engagement Outreach webpage. ">
            <a:extLst>
              <a:ext uri="{FF2B5EF4-FFF2-40B4-BE49-F238E27FC236}">
                <a16:creationId xmlns:a16="http://schemas.microsoft.com/office/drawing/2014/main" id="{0BE43006-FADE-3116-06C7-21354766FAD9}"/>
              </a:ext>
            </a:extLst>
          </p:cNvPr>
          <p:cNvPicPr>
            <a:picLocks noChangeAspect="1"/>
          </p:cNvPicPr>
          <p:nvPr/>
        </p:nvPicPr>
        <p:blipFill>
          <a:blip r:embed="rId11"/>
          <a:stretch>
            <a:fillRect/>
          </a:stretch>
        </p:blipFill>
        <p:spPr>
          <a:xfrm>
            <a:off x="6651883" y="4081791"/>
            <a:ext cx="931626" cy="775959"/>
          </a:xfrm>
          <a:prstGeom prst="rect">
            <a:avLst/>
          </a:prstGeom>
        </p:spPr>
      </p:pic>
      <p:sp>
        <p:nvSpPr>
          <p:cNvPr id="2" name="TextBox 1">
            <a:extLst>
              <a:ext uri="{FF2B5EF4-FFF2-40B4-BE49-F238E27FC236}">
                <a16:creationId xmlns:a16="http://schemas.microsoft.com/office/drawing/2014/main" id="{8AF1B98D-A30A-4A3C-A293-913B1DFF50FA}"/>
              </a:ext>
              <a:ext uri="{C183D7F6-B498-43B3-948B-1728B52AA6E4}">
                <adec:decorative xmlns:adec="http://schemas.microsoft.com/office/drawing/2017/decorative" val="1"/>
              </a:ext>
            </a:extLst>
          </p:cNvPr>
          <p:cNvSpPr txBox="1"/>
          <p:nvPr/>
        </p:nvSpPr>
        <p:spPr>
          <a:xfrm>
            <a:off x="762000" y="1060944"/>
            <a:ext cx="3657600" cy="3505200"/>
          </a:xfrm>
          <a:prstGeom prst="rect">
            <a:avLst/>
          </a:prstGeom>
          <a:no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5BAD518F-159F-4C94-BF54-67E046DCB9E8}"/>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30</a:t>
            </a:fld>
            <a:endParaRPr lang="en-US" dirty="0"/>
          </a:p>
        </p:txBody>
      </p:sp>
    </p:spTree>
    <p:extLst>
      <p:ext uri="{BB962C8B-B14F-4D97-AF65-F5344CB8AC3E}">
        <p14:creationId xmlns:p14="http://schemas.microsoft.com/office/powerpoint/2010/main" val="248856364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46">
            <a:extLst>
              <a:ext uri="{C183D7F6-B498-43B3-948B-1728B52AA6E4}">
                <adec:decorative xmlns:adec="http://schemas.microsoft.com/office/drawing/2017/decorative" val="1"/>
              </a:ext>
            </a:extLst>
          </p:cNvPr>
          <p:cNvSpPr txBox="1">
            <a:spLocks/>
          </p:cNvSpPr>
          <p:nvPr/>
        </p:nvSpPr>
        <p:spPr>
          <a:xfrm>
            <a:off x="1447800" y="1047750"/>
            <a:ext cx="5943600" cy="3048000"/>
          </a:xfrm>
          <a:prstGeom prst="rect">
            <a:avLst/>
          </a:prstGeom>
          <a:noFill/>
          <a:ln>
            <a:noFill/>
          </a:ln>
        </p:spPr>
        <p:txBody>
          <a:bodyPr spcFirstLastPara="1" vert="horz" wrap="square" lIns="0" tIns="0" rIns="0" bIns="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None/>
              <a:defRPr sz="2400" b="1" kern="1200">
                <a:solidFill>
                  <a:srgbClr val="003366"/>
                </a:solidFill>
                <a:latin typeface="Source Sans Pro" pitchFamily="34" charset="0"/>
                <a:ea typeface="+mn-ea"/>
                <a:cs typeface="+mn-cs"/>
              </a:defRPr>
            </a:lvl1pPr>
            <a:lvl2pPr marL="365760" indent="-182880" algn="l" defTabSz="914400" rtl="0" eaLnBrk="1" latinLnBrk="0" hangingPunct="1">
              <a:lnSpc>
                <a:spcPct val="120000"/>
              </a:lnSpc>
              <a:spcBef>
                <a:spcPts val="600"/>
              </a:spcBef>
              <a:buFont typeface="Arial" panose="020B0604020202020204" pitchFamily="34" charset="0"/>
              <a:buChar char="•"/>
              <a:defRPr sz="2000" kern="1200">
                <a:solidFill>
                  <a:srgbClr val="003366"/>
                </a:solidFill>
                <a:latin typeface="Source Sans Pro" pitchFamily="34" charset="0"/>
                <a:ea typeface="+mn-ea"/>
                <a:cs typeface="+mn-cs"/>
              </a:defRPr>
            </a:lvl2pPr>
            <a:lvl3pPr marL="640080" indent="-228600" algn="l" defTabSz="914400" rtl="0" eaLnBrk="1" latinLnBrk="0" hangingPunct="1">
              <a:lnSpc>
                <a:spcPct val="120000"/>
              </a:lnSpc>
              <a:spcBef>
                <a:spcPts val="600"/>
              </a:spcBef>
              <a:buFont typeface="+mj-lt"/>
              <a:buAutoNum type="arabicPeriod"/>
              <a:defRPr sz="2000" kern="1200">
                <a:solidFill>
                  <a:srgbClr val="003366"/>
                </a:solidFill>
                <a:latin typeface="Source Sans Pro" pitchFamily="34" charset="0"/>
                <a:ea typeface="+mn-ea"/>
                <a:cs typeface="+mn-cs"/>
              </a:defRPr>
            </a:lvl3pPr>
            <a:lvl4pPr marL="822960" indent="-228600" algn="l" defTabSz="914400" rtl="0" eaLnBrk="1" latinLnBrk="0" hangingPunct="1">
              <a:lnSpc>
                <a:spcPct val="120000"/>
              </a:lnSpc>
              <a:spcBef>
                <a:spcPts val="600"/>
              </a:spcBef>
              <a:buFont typeface="+mj-lt"/>
              <a:buAutoNum type="alphaUcPeriod"/>
              <a:defRPr sz="2000" kern="1200">
                <a:solidFill>
                  <a:srgbClr val="003366"/>
                </a:solidFill>
                <a:latin typeface="Source Sans Pro" pitchFamily="34" charset="0"/>
                <a:ea typeface="+mn-ea"/>
                <a:cs typeface="+mn-cs"/>
              </a:defRPr>
            </a:lvl4pPr>
            <a:lvl5pPr marL="1097280" indent="-228600" algn="l" defTabSz="914400" rtl="0" eaLnBrk="1" latinLnBrk="0" hangingPunct="1">
              <a:lnSpc>
                <a:spcPct val="120000"/>
              </a:lnSpc>
              <a:spcBef>
                <a:spcPts val="600"/>
              </a:spcBef>
              <a:buFont typeface="+mj-lt"/>
              <a:buAutoNum type="romanLcPeriod"/>
              <a:defRPr sz="2000" kern="1200">
                <a:solidFill>
                  <a:srgbClr val="003366"/>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10000"/>
              </a:lnSpc>
              <a:spcBef>
                <a:spcPts val="0"/>
              </a:spcBef>
            </a:pPr>
            <a:endParaRPr lang="en-US" b="0" dirty="0">
              <a:latin typeface="Source Sans Pro Black"/>
              <a:ea typeface="Source Sans Pro Black"/>
              <a:cs typeface="Source Sans Pro Black"/>
              <a:sym typeface="Source Sans Pro Black"/>
            </a:endParaRPr>
          </a:p>
          <a:p>
            <a:pPr algn="ctr">
              <a:lnSpc>
                <a:spcPct val="110000"/>
              </a:lnSpc>
              <a:spcBef>
                <a:spcPts val="0"/>
              </a:spcBef>
            </a:pPr>
            <a:endParaRPr lang="en-US" b="0" dirty="0">
              <a:latin typeface="Source Sans Pro Black"/>
              <a:ea typeface="Source Sans Pro Black"/>
              <a:cs typeface="Source Sans Pro Black"/>
              <a:sym typeface="Source Sans Pro Black"/>
            </a:endParaRPr>
          </a:p>
          <a:p>
            <a:pPr algn="ctr">
              <a:lnSpc>
                <a:spcPct val="110000"/>
              </a:lnSpc>
              <a:spcBef>
                <a:spcPts val="0"/>
              </a:spcBef>
            </a:pPr>
            <a:r>
              <a:rPr lang="en-US" sz="5400" dirty="0">
                <a:ea typeface="Source Sans Pro Black"/>
                <a:cs typeface="Source Sans Pro Black"/>
                <a:sym typeface="Source Sans Pro Black"/>
              </a:rPr>
              <a:t>Questions?</a:t>
            </a:r>
            <a:endParaRPr lang="en-US" sz="5400" dirty="0"/>
          </a:p>
          <a:p>
            <a:pPr algn="ctr">
              <a:lnSpc>
                <a:spcPct val="110000"/>
              </a:lnSpc>
              <a:spcBef>
                <a:spcPts val="0"/>
              </a:spcBef>
            </a:pPr>
            <a:endParaRPr lang="en-US" b="0" dirty="0">
              <a:latin typeface="Source Sans Pro Black"/>
              <a:ea typeface="Source Sans Pro Black"/>
              <a:cs typeface="Source Sans Pro Black"/>
              <a:sym typeface="Source Sans Pro Black"/>
            </a:endParaRPr>
          </a:p>
          <a:p>
            <a:pPr algn="ctr">
              <a:lnSpc>
                <a:spcPct val="110000"/>
              </a:lnSpc>
              <a:spcBef>
                <a:spcPts val="0"/>
              </a:spcBef>
            </a:pPr>
            <a:endParaRPr lang="en-US" b="0" dirty="0">
              <a:latin typeface="Source Sans Pro Black"/>
              <a:ea typeface="Source Sans Pro Black"/>
              <a:cs typeface="Source Sans Pro Black"/>
              <a:sym typeface="Source Sans Pro Black"/>
            </a:endParaRPr>
          </a:p>
          <a:p>
            <a:pPr algn="ctr">
              <a:lnSpc>
                <a:spcPct val="110000"/>
              </a:lnSpc>
              <a:spcBef>
                <a:spcPts val="0"/>
              </a:spcBef>
            </a:pPr>
            <a:r>
              <a:rPr lang="en-US" dirty="0">
                <a:ea typeface="Source Sans Pro Black"/>
                <a:cs typeface="Source Sans Pro Black"/>
                <a:sym typeface="Source Sans Pro Black"/>
              </a:rPr>
              <a:t>Thank you!</a:t>
            </a:r>
            <a:endParaRPr lang="en-US" dirty="0"/>
          </a:p>
          <a:p>
            <a:endParaRPr lang="en-US" dirty="0"/>
          </a:p>
        </p:txBody>
      </p:sp>
      <p:sp>
        <p:nvSpPr>
          <p:cNvPr id="2" name="Slide Number Placeholder 1">
            <a:extLst>
              <a:ext uri="{FF2B5EF4-FFF2-40B4-BE49-F238E27FC236}">
                <a16:creationId xmlns:a16="http://schemas.microsoft.com/office/drawing/2014/main" id="{75F19435-006C-45C0-94A2-711428A0A509}"/>
              </a:ext>
              <a:ext uri="{C183D7F6-B498-43B3-948B-1728B52AA6E4}">
                <adec:decorative xmlns:adec="http://schemas.microsoft.com/office/drawing/2017/decorative" val="1"/>
              </a:ext>
            </a:extLst>
          </p:cNvPr>
          <p:cNvSpPr>
            <a:spLocks noGrp="1"/>
          </p:cNvSpPr>
          <p:nvPr>
            <p:ph type="title" idx="4294967295"/>
          </p:nvPr>
        </p:nvSpPr>
        <p:spPr>
          <a:xfrm>
            <a:off x="6553200" y="4857750"/>
            <a:ext cx="2133600" cy="18415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9DA1E-468E-46AD-91A4-D305899C73D2}" type="slidenum">
              <a:rPr kumimoji="0" lang="en-US" sz="1100" b="0" i="0" u="none" strike="noStrike" kern="1200" cap="none" spc="0" normalizeH="0" baseline="0" noProof="0" smtClean="0">
                <a:ln>
                  <a:noFill/>
                </a:ln>
                <a:solidFill>
                  <a:schemeClr val="tx1">
                    <a:lumMod val="75000"/>
                    <a:lumOff val="25000"/>
                  </a:schemeClr>
                </a:solidFill>
                <a:effectLst/>
                <a:uLnTx/>
                <a:uFillTx/>
                <a:latin typeface="Source Sans Pro"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schemeClr val="tx1">
                  <a:lumMod val="75000"/>
                  <a:lumOff val="25000"/>
                </a:schemeClr>
              </a:solidFill>
              <a:effectLst/>
              <a:uLnTx/>
              <a:uFillTx/>
              <a:latin typeface="Source Sans Pro" pitchFamily="34" charset="0"/>
              <a:ea typeface="+mn-ea"/>
              <a:cs typeface="+mn-cs"/>
            </a:endParaRPr>
          </a:p>
        </p:txBody>
      </p:sp>
    </p:spTree>
    <p:extLst>
      <p:ext uri="{BB962C8B-B14F-4D97-AF65-F5344CB8AC3E}">
        <p14:creationId xmlns:p14="http://schemas.microsoft.com/office/powerpoint/2010/main" val="316660589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76D97F-4CCD-47DE-A868-E18A2B271535}"/>
              </a:ext>
            </a:extLst>
          </p:cNvPr>
          <p:cNvSpPr>
            <a:spLocks noGrp="1"/>
          </p:cNvSpPr>
          <p:nvPr>
            <p:ph type="title"/>
          </p:nvPr>
        </p:nvSpPr>
        <p:spPr>
          <a:xfrm>
            <a:off x="457200" y="361949"/>
            <a:ext cx="6781800" cy="762001"/>
          </a:xfrm>
        </p:spPr>
        <p:txBody>
          <a:bodyPr/>
          <a:lstStyle/>
          <a:p>
            <a:r>
              <a:rPr lang="en-US" dirty="0"/>
              <a:t>Disclaimer</a:t>
            </a:r>
          </a:p>
        </p:txBody>
      </p:sp>
      <p:sp>
        <p:nvSpPr>
          <p:cNvPr id="2" name="Content Placeholder 1">
            <a:extLst>
              <a:ext uri="{FF2B5EF4-FFF2-40B4-BE49-F238E27FC236}">
                <a16:creationId xmlns:a16="http://schemas.microsoft.com/office/drawing/2014/main" id="{1667F151-16F7-49FF-A29B-F9E205D35AD4}"/>
              </a:ext>
            </a:extLst>
          </p:cNvPr>
          <p:cNvSpPr>
            <a:spLocks noGrp="1"/>
          </p:cNvSpPr>
          <p:nvPr>
            <p:ph idx="1"/>
          </p:nvPr>
        </p:nvSpPr>
        <p:spPr>
          <a:xfrm>
            <a:off x="457200" y="1200150"/>
            <a:ext cx="8229600" cy="3394075"/>
          </a:xfrm>
        </p:spPr>
        <p:txBody>
          <a:bodyPr/>
          <a:lstStyle/>
          <a:p>
            <a:r>
              <a:rPr lang="en-US" dirty="0">
                <a:solidFill>
                  <a:srgbClr val="003366"/>
                </a:solidFill>
              </a:rPr>
              <a:t>This webinar material is intended solely as informational. It is not intended to, does not, and may not be relied upon to create or confer any right(s) or benefits(s), substantive or procedural, enforceable at law by any individual or other party in benefit applications before DHS, in removal proceedings, in litigation with the United States, or in any other form or manner. This webinar material does not have the force of law, or of a DHS directive.</a:t>
            </a:r>
          </a:p>
        </p:txBody>
      </p:sp>
      <p:sp>
        <p:nvSpPr>
          <p:cNvPr id="3" name="Slide Number Placeholder 2">
            <a:extLst>
              <a:ext uri="{FF2B5EF4-FFF2-40B4-BE49-F238E27FC236}">
                <a16:creationId xmlns:a16="http://schemas.microsoft.com/office/drawing/2014/main" id="{5342404E-89D1-4B9D-9F8C-9F52A1E94AFB}"/>
              </a:ext>
            </a:extLst>
          </p:cNvPr>
          <p:cNvSpPr>
            <a:spLocks noGrp="1"/>
          </p:cNvSpPr>
          <p:nvPr>
            <p:ph type="sldNum" sz="quarter" idx="4"/>
          </p:nvPr>
        </p:nvSpPr>
        <p:spPr/>
        <p:txBody>
          <a:bodyPr/>
          <a:lstStyle/>
          <a:p>
            <a:fld id="{24C9DA1E-468E-46AD-91A4-D305899C73D2}" type="slidenum">
              <a:rPr lang="en-US" smtClean="0"/>
              <a:pPr/>
              <a:t>32</a:t>
            </a:fld>
            <a:endParaRPr lang="en-US" dirty="0"/>
          </a:p>
        </p:txBody>
      </p:sp>
    </p:spTree>
    <p:extLst>
      <p:ext uri="{BB962C8B-B14F-4D97-AF65-F5344CB8AC3E}">
        <p14:creationId xmlns:p14="http://schemas.microsoft.com/office/powerpoint/2010/main" val="65979607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dirty="0"/>
              <a:t>About this Presentation</a:t>
            </a:r>
          </a:p>
        </p:txBody>
      </p:sp>
      <p:sp>
        <p:nvSpPr>
          <p:cNvPr id="105475" name="Content Placeholder 2"/>
          <p:cNvSpPr>
            <a:spLocks noGrp="1"/>
          </p:cNvSpPr>
          <p:nvPr>
            <p:ph idx="1"/>
          </p:nvPr>
        </p:nvSpPr>
        <p:spPr/>
        <p:txBody>
          <a:bodyPr/>
          <a:lstStyle/>
          <a:p>
            <a:r>
              <a:rPr lang="en-US" sz="2000" dirty="0">
                <a:solidFill>
                  <a:srgbClr val="003366"/>
                </a:solidFill>
              </a:rPr>
              <a:t>Author:  </a:t>
            </a:r>
            <a:r>
              <a:rPr lang="en-US" sz="2000" u="sng" dirty="0">
                <a:solidFill>
                  <a:srgbClr val="003366"/>
                </a:solidFill>
              </a:rPr>
              <a:t>USCIS </a:t>
            </a:r>
          </a:p>
          <a:p>
            <a:r>
              <a:rPr lang="en-US" sz="2000" dirty="0">
                <a:solidFill>
                  <a:srgbClr val="003366"/>
                </a:solidFill>
              </a:rPr>
              <a:t>Date of last revision: Feb. 28, 2023.  This presentation is current only as of the date of last revision.</a:t>
            </a:r>
          </a:p>
          <a:p>
            <a:r>
              <a:rPr lang="en-US" sz="2000" dirty="0">
                <a:solidFill>
                  <a:srgbClr val="003366"/>
                </a:solidFill>
              </a:rPr>
              <a:t>This presentation contains no sensitive Personally Identifiable Information (PII).</a:t>
            </a:r>
          </a:p>
          <a:p>
            <a:r>
              <a:rPr lang="en-US" sz="2000" dirty="0">
                <a:solidFill>
                  <a:srgbClr val="003366"/>
                </a:solidFill>
              </a:rPr>
              <a:t>Any references in documents or text, with the exception of case law, relate to fictitious individuals.</a:t>
            </a:r>
          </a:p>
          <a:p>
            <a:endParaRPr lang="en-US" dirty="0"/>
          </a:p>
        </p:txBody>
      </p:sp>
      <p:sp>
        <p:nvSpPr>
          <p:cNvPr id="4" name="Slide Number Placeholder 3"/>
          <p:cNvSpPr>
            <a:spLocks noGrp="1"/>
          </p:cNvSpPr>
          <p:nvPr>
            <p:ph type="sldNum" sz="quarter" idx="10"/>
          </p:nvPr>
        </p:nvSpPr>
        <p:spPr bwMode="black">
          <a:xfrm>
            <a:off x="8610600" y="6429375"/>
            <a:ext cx="457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defPPr>
              <a:defRPr lang="en-US"/>
            </a:defPPr>
            <a:lvl1pPr marL="0" algn="l" defTabSz="914400" rtl="0" eaLnBrk="1" latinLnBrk="0" hangingPunct="1">
              <a:defRPr sz="11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C13A3A5-E512-4575-8519-F86CAEC4CB0C}" type="slidenum">
              <a:rPr lang="en-US" smtClean="0"/>
              <a:pPr>
                <a:defRPr/>
              </a:pPr>
              <a:t>33</a:t>
            </a:fld>
            <a:endParaRPr lang="en-US" dirty="0"/>
          </a:p>
        </p:txBody>
      </p:sp>
    </p:spTree>
    <p:extLst>
      <p:ext uri="{BB962C8B-B14F-4D97-AF65-F5344CB8AC3E}">
        <p14:creationId xmlns:p14="http://schemas.microsoft.com/office/powerpoint/2010/main" val="2593549573"/>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dirty="0"/>
              <a:t>Dissemination</a:t>
            </a:r>
          </a:p>
        </p:txBody>
      </p:sp>
      <p:sp>
        <p:nvSpPr>
          <p:cNvPr id="3" name="Content Placeholder 2"/>
          <p:cNvSpPr>
            <a:spLocks noGrp="1"/>
          </p:cNvSpPr>
          <p:nvPr>
            <p:ph idx="1"/>
          </p:nvPr>
        </p:nvSpPr>
        <p:spPr/>
        <p:txBody>
          <a:bodyPr/>
          <a:lstStyle/>
          <a:p>
            <a:pPr>
              <a:defRPr/>
            </a:pPr>
            <a:r>
              <a:rPr lang="en-US" dirty="0">
                <a:solidFill>
                  <a:srgbClr val="003366"/>
                </a:solidFill>
              </a:rPr>
              <a:t>This presentation may not be reproduced or further disseminated without the express written consent of USCIS.  </a:t>
            </a:r>
          </a:p>
          <a:p>
            <a:pPr>
              <a:defRPr/>
            </a:pPr>
            <a:r>
              <a:rPr lang="en-US" dirty="0">
                <a:solidFill>
                  <a:srgbClr val="003366"/>
                </a:solidFill>
              </a:rPr>
              <a:t>Please contact </a:t>
            </a:r>
            <a:r>
              <a:rPr lang="en-US" u="sng" dirty="0">
                <a:solidFill>
                  <a:srgbClr val="003366"/>
                </a:solidFill>
                <a:hlinkClick r:id="rId3"/>
              </a:rPr>
              <a:t>Public.Engagement@uscis.dhs.gov</a:t>
            </a:r>
            <a:r>
              <a:rPr lang="en-US" dirty="0">
                <a:solidFill>
                  <a:srgbClr val="003366"/>
                </a:solidFill>
                <a:hlinkClick r:id="rId3"/>
              </a:rPr>
              <a:t> </a:t>
            </a:r>
            <a:r>
              <a:rPr lang="en-US" dirty="0">
                <a:solidFill>
                  <a:srgbClr val="003366"/>
                </a:solidFill>
              </a:rPr>
              <a:t>for additional information.</a:t>
            </a:r>
          </a:p>
          <a:p>
            <a:pPr>
              <a:defRPr/>
            </a:pPr>
            <a:endParaRPr lang="en-US" dirty="0"/>
          </a:p>
        </p:txBody>
      </p:sp>
      <p:sp>
        <p:nvSpPr>
          <p:cNvPr id="4" name="Slide Number Placeholder 3"/>
          <p:cNvSpPr>
            <a:spLocks noGrp="1"/>
          </p:cNvSpPr>
          <p:nvPr>
            <p:ph type="sldNum" sz="quarter" idx="10"/>
          </p:nvPr>
        </p:nvSpPr>
        <p:spPr bwMode="black">
          <a:xfrm>
            <a:off x="8610600" y="6429375"/>
            <a:ext cx="457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defPPr>
              <a:defRPr lang="en-US"/>
            </a:defPPr>
            <a:lvl1pPr marL="0" algn="l" defTabSz="914400" rtl="0" eaLnBrk="1" latinLnBrk="0" hangingPunct="1">
              <a:defRPr sz="11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C13A3A5-E512-4575-8519-F86CAEC4CB0C}" type="slidenum">
              <a:rPr lang="en-US" smtClean="0"/>
              <a:pPr>
                <a:defRPr/>
              </a:pPr>
              <a:t>34</a:t>
            </a:fld>
            <a:endParaRPr lang="en-US" dirty="0"/>
          </a:p>
        </p:txBody>
      </p:sp>
    </p:spTree>
    <p:extLst>
      <p:ext uri="{BB962C8B-B14F-4D97-AF65-F5344CB8AC3E}">
        <p14:creationId xmlns:p14="http://schemas.microsoft.com/office/powerpoint/2010/main" val="244124562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5480-2379-4AF4-AE81-F15C551600A2}"/>
              </a:ext>
            </a:extLst>
          </p:cNvPr>
          <p:cNvSpPr>
            <a:spLocks noGrp="1"/>
          </p:cNvSpPr>
          <p:nvPr>
            <p:ph type="title"/>
          </p:nvPr>
        </p:nvSpPr>
        <p:spPr>
          <a:xfrm>
            <a:off x="457200" y="361949"/>
            <a:ext cx="6781800" cy="762001"/>
          </a:xfrm>
        </p:spPr>
        <p:txBody>
          <a:bodyPr/>
          <a:lstStyle/>
          <a:p>
            <a:r>
              <a:rPr lang="en-US" dirty="0"/>
              <a:t>Registration Period Timelines</a:t>
            </a:r>
          </a:p>
        </p:txBody>
      </p:sp>
      <p:sp>
        <p:nvSpPr>
          <p:cNvPr id="18" name="Content Placeholder 17">
            <a:extLst>
              <a:ext uri="{FF2B5EF4-FFF2-40B4-BE49-F238E27FC236}">
                <a16:creationId xmlns:a16="http://schemas.microsoft.com/office/drawing/2014/main" id="{FB19E92B-466A-4E2F-884A-FA424FDCF4AD}"/>
              </a:ext>
            </a:extLst>
          </p:cNvPr>
          <p:cNvSpPr>
            <a:spLocks noGrp="1"/>
          </p:cNvSpPr>
          <p:nvPr>
            <p:ph idx="1"/>
          </p:nvPr>
        </p:nvSpPr>
        <p:spPr>
          <a:xfrm>
            <a:off x="457200" y="1048687"/>
            <a:ext cx="6096000" cy="3656663"/>
          </a:xfrm>
        </p:spPr>
        <p:txBody>
          <a:bodyPr/>
          <a:lstStyle/>
          <a:p>
            <a:pPr marL="233363" indent="-233363">
              <a:spcBef>
                <a:spcPts val="1200"/>
              </a:spcBef>
              <a:buSzPct val="81000"/>
              <a:buFont typeface="Arial" panose="020B0604020202020204" pitchFamily="34" charset="0"/>
              <a:buChar char="•"/>
            </a:pPr>
            <a:r>
              <a:rPr lang="en-US" sz="2000" b="0" dirty="0"/>
              <a:t>Feb 21, 12 p.m. (Eastern):  New H-1B registrant accounts can be created</a:t>
            </a:r>
          </a:p>
          <a:p>
            <a:pPr marL="233363" indent="-233363">
              <a:spcBef>
                <a:spcPts val="1200"/>
              </a:spcBef>
              <a:buSzPct val="81000"/>
              <a:buFont typeface="Arial" panose="020B0604020202020204" pitchFamily="34" charset="0"/>
              <a:buChar char="•"/>
            </a:pPr>
            <a:r>
              <a:rPr lang="en-US" sz="2000" b="0" dirty="0"/>
              <a:t>March 1, 12 p.m. (Eastern):  H-1B registration period opens, registrations can be created/submitted</a:t>
            </a:r>
          </a:p>
          <a:p>
            <a:pPr marL="233363" indent="-233363">
              <a:spcBef>
                <a:spcPts val="1200"/>
              </a:spcBef>
              <a:buSzPct val="81000"/>
              <a:buFont typeface="Arial" panose="020B0604020202020204" pitchFamily="34" charset="0"/>
              <a:buChar char="•"/>
            </a:pPr>
            <a:r>
              <a:rPr lang="en-US" sz="2000" b="0" dirty="0"/>
              <a:t>March 17, 12 p.m. (Eastern):  H-1B registration period closes, no more registrations can be submitted</a:t>
            </a:r>
          </a:p>
          <a:p>
            <a:pPr marL="233363" indent="-233363">
              <a:spcBef>
                <a:spcPts val="1200"/>
              </a:spcBef>
              <a:buSzPct val="81000"/>
              <a:buFont typeface="Arial" panose="020B0604020202020204" pitchFamily="34" charset="0"/>
              <a:buChar char="•"/>
            </a:pPr>
            <a:r>
              <a:rPr lang="en-US" sz="2000" b="0" dirty="0"/>
              <a:t>March 31: USCIS intends to issue selection notifications through USCIS online account by this date.</a:t>
            </a:r>
          </a:p>
          <a:p>
            <a:pPr marL="233363" indent="-233363">
              <a:spcBef>
                <a:spcPts val="1200"/>
              </a:spcBef>
              <a:buSzPct val="81000"/>
              <a:buFont typeface="Arial" panose="020B0604020202020204" pitchFamily="34" charset="0"/>
              <a:buChar char="•"/>
            </a:pPr>
            <a:r>
              <a:rPr lang="en-US" sz="2000" b="0" dirty="0"/>
              <a:t>April 1: Earliest date that FY24 H-1B cap-subject petitions can be submitted</a:t>
            </a:r>
          </a:p>
          <a:p>
            <a:pPr marL="231775" indent="-231775">
              <a:spcBef>
                <a:spcPts val="1200"/>
              </a:spcBef>
              <a:buFont typeface="Arial" panose="020B0604020202020204" pitchFamily="34" charset="0"/>
              <a:buChar char="•"/>
            </a:pPr>
            <a:endParaRPr lang="en-US" sz="2000" b="0" dirty="0"/>
          </a:p>
        </p:txBody>
      </p:sp>
      <p:sp>
        <p:nvSpPr>
          <p:cNvPr id="4" name="Slide Number Placeholder 3">
            <a:extLst>
              <a:ext uri="{FF2B5EF4-FFF2-40B4-BE49-F238E27FC236}">
                <a16:creationId xmlns:a16="http://schemas.microsoft.com/office/drawing/2014/main" id="{8900D8E5-480D-4D4C-BCB0-EC387E7F6EA7}"/>
              </a:ext>
            </a:extLst>
          </p:cNvPr>
          <p:cNvSpPr>
            <a:spLocks noGrp="1"/>
          </p:cNvSpPr>
          <p:nvPr>
            <p:ph type="sldNum" sz="quarter" idx="4"/>
          </p:nvPr>
        </p:nvSpPr>
        <p:spPr>
          <a:xfrm>
            <a:off x="6553200" y="4857750"/>
            <a:ext cx="2133600" cy="184150"/>
          </a:xfrm>
        </p:spPr>
        <p:txBody>
          <a:bodyPr/>
          <a:lstStyle/>
          <a:p>
            <a:fld id="{24C9DA1E-468E-46AD-91A4-D305899C73D2}" type="slidenum">
              <a:rPr lang="en-US" smtClean="0"/>
              <a:pPr/>
              <a:t>4</a:t>
            </a:fld>
            <a:endParaRPr lang="en-US" dirty="0"/>
          </a:p>
        </p:txBody>
      </p:sp>
      <p:pic>
        <p:nvPicPr>
          <p:cNvPr id="6" name="Picture 5" descr="Image of calendar page showing March 17 registration deadline.&#10;">
            <a:extLst>
              <a:ext uri="{FF2B5EF4-FFF2-40B4-BE49-F238E27FC236}">
                <a16:creationId xmlns:a16="http://schemas.microsoft.com/office/drawing/2014/main" id="{866FE549-DFEE-4A6B-9C22-755006004FE1}"/>
              </a:ext>
            </a:extLst>
          </p:cNvPr>
          <p:cNvPicPr>
            <a:picLocks noChangeAspect="1"/>
          </p:cNvPicPr>
          <p:nvPr/>
        </p:nvPicPr>
        <p:blipFill>
          <a:blip r:embed="rId3"/>
          <a:stretch>
            <a:fillRect/>
          </a:stretch>
        </p:blipFill>
        <p:spPr>
          <a:xfrm>
            <a:off x="6614160" y="1304042"/>
            <a:ext cx="2011680" cy="2281147"/>
          </a:xfrm>
          <a:prstGeom prst="rect">
            <a:avLst/>
          </a:prstGeom>
        </p:spPr>
      </p:pic>
    </p:spTree>
    <p:extLst>
      <p:ext uri="{BB962C8B-B14F-4D97-AF65-F5344CB8AC3E}">
        <p14:creationId xmlns:p14="http://schemas.microsoft.com/office/powerpoint/2010/main" val="283253990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Creating Your USCIS Online Account</a:t>
            </a:r>
          </a:p>
        </p:txBody>
      </p:sp>
      <p:grpSp>
        <p:nvGrpSpPr>
          <p:cNvPr id="9" name="Group 8" descr="Screen capture of uscis.gov home page.&#10;">
            <a:extLst>
              <a:ext uri="{FF2B5EF4-FFF2-40B4-BE49-F238E27FC236}">
                <a16:creationId xmlns:a16="http://schemas.microsoft.com/office/drawing/2014/main" id="{AB5531EA-F6E6-4A92-A488-CE745E893647}"/>
              </a:ext>
            </a:extLst>
          </p:cNvPr>
          <p:cNvGrpSpPr/>
          <p:nvPr/>
        </p:nvGrpSpPr>
        <p:grpSpPr>
          <a:xfrm>
            <a:off x="473102" y="1220748"/>
            <a:ext cx="4572000" cy="3481641"/>
            <a:chOff x="457200" y="1220748"/>
            <a:chExt cx="4572000" cy="3481641"/>
          </a:xfrm>
        </p:grpSpPr>
        <p:pic>
          <p:nvPicPr>
            <p:cNvPr id="10" name="Picture 9">
              <a:extLst>
                <a:ext uri="{FF2B5EF4-FFF2-40B4-BE49-F238E27FC236}">
                  <a16:creationId xmlns:a16="http://schemas.microsoft.com/office/drawing/2014/main" id="{FF949F19-A5AD-47F6-AC32-9E549B975DD7}"/>
                </a:ext>
              </a:extLst>
            </p:cNvPr>
            <p:cNvPicPr>
              <a:picLocks noChangeAspect="1"/>
            </p:cNvPicPr>
            <p:nvPr/>
          </p:nvPicPr>
          <p:blipFill>
            <a:blip r:embed="rId3"/>
            <a:stretch>
              <a:fillRect/>
            </a:stretch>
          </p:blipFill>
          <p:spPr>
            <a:xfrm>
              <a:off x="457200" y="1220748"/>
              <a:ext cx="4572000" cy="27226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03FD07A-8115-4DC2-971F-E24F50E27B96}"/>
                </a:ext>
              </a:extLst>
            </p:cNvPr>
            <p:cNvPicPr>
              <a:picLocks noChangeAspect="1"/>
            </p:cNvPicPr>
            <p:nvPr/>
          </p:nvPicPr>
          <p:blipFill rotWithShape="1">
            <a:blip r:embed="rId4"/>
            <a:srcRect t="20074"/>
            <a:stretch/>
          </p:blipFill>
          <p:spPr>
            <a:xfrm>
              <a:off x="457200" y="3943350"/>
              <a:ext cx="4572000" cy="759039"/>
            </a:xfrm>
            <a:prstGeom prst="rect">
              <a:avLst/>
            </a:prstGeom>
            <a:ln>
              <a:noFill/>
            </a:ln>
            <a:effectLst>
              <a:outerShdw blurRad="292100" dist="139700" dir="2700000" algn="tl" rotWithShape="0">
                <a:srgbClr val="333333">
                  <a:alpha val="65000"/>
                </a:srgbClr>
              </a:outerShdw>
            </a:effectLst>
          </p:spPr>
        </p:pic>
      </p:grpSp>
      <p:sp>
        <p:nvSpPr>
          <p:cNvPr id="2" name="TextBox 1">
            <a:extLst>
              <a:ext uri="{FF2B5EF4-FFF2-40B4-BE49-F238E27FC236}">
                <a16:creationId xmlns:a16="http://schemas.microsoft.com/office/drawing/2014/main" id="{F082B522-4166-4CFB-960A-02D1AC9D6B45}"/>
              </a:ext>
            </a:extLst>
          </p:cNvPr>
          <p:cNvSpPr txBox="1"/>
          <p:nvPr/>
        </p:nvSpPr>
        <p:spPr>
          <a:xfrm>
            <a:off x="5410200" y="1809750"/>
            <a:ext cx="3417961" cy="2169825"/>
          </a:xfrm>
          <a:prstGeom prst="rect">
            <a:avLst/>
          </a:prstGeom>
          <a:noFill/>
        </p:spPr>
        <p:txBody>
          <a:bodyPr wrap="square" rtlCol="0">
            <a:spAutoFit/>
          </a:bodyPr>
          <a:lstStyle/>
          <a:p>
            <a:r>
              <a:rPr lang="en-US" sz="2400" dirty="0">
                <a:solidFill>
                  <a:srgbClr val="003366"/>
                </a:solidFill>
                <a:latin typeface="Source Sans Pro" pitchFamily="34" charset="0"/>
              </a:rPr>
              <a:t>Create an account or sign in here:</a:t>
            </a:r>
          </a:p>
          <a:p>
            <a:pPr marL="285750" indent="-285750">
              <a:spcBef>
                <a:spcPts val="600"/>
              </a:spcBef>
              <a:buSzPct val="80000"/>
              <a:buFont typeface="Arial" panose="020B0604020202020204" pitchFamily="34" charset="0"/>
              <a:buChar char="•"/>
            </a:pPr>
            <a:r>
              <a:rPr lang="en-US" sz="2400" dirty="0">
                <a:latin typeface="Source Sans Pro" panose="020B0503030403020204" pitchFamily="34" charset="0"/>
                <a:hlinkClick r:id="rId5"/>
              </a:rPr>
              <a:t>www.uscis.gov</a:t>
            </a:r>
            <a:endParaRPr lang="en-US" sz="2400" dirty="0">
              <a:latin typeface="Source Sans Pro" panose="020B0503030403020204" pitchFamily="34" charset="0"/>
            </a:endParaRPr>
          </a:p>
          <a:p>
            <a:pPr marL="285750" indent="-285750">
              <a:spcBef>
                <a:spcPts val="600"/>
              </a:spcBef>
              <a:buClr>
                <a:schemeClr val="tx1"/>
              </a:buClr>
              <a:buSzPct val="80000"/>
              <a:buFont typeface="Arial" panose="020B0604020202020204" pitchFamily="34" charset="0"/>
              <a:buChar char="•"/>
            </a:pPr>
            <a:r>
              <a:rPr lang="en-US" sz="2400" u="sng" dirty="0">
                <a:solidFill>
                  <a:srgbClr val="0000FF"/>
                </a:solidFill>
                <a:latin typeface="Source Sans Pro" panose="020B0503030403020204" pitchFamily="34" charset="0"/>
              </a:rPr>
              <a:t>my.uscis.gov</a:t>
            </a:r>
          </a:p>
          <a:p>
            <a:pPr marL="285750" indent="-285750">
              <a:spcBef>
                <a:spcPts val="600"/>
              </a:spcBef>
              <a:buClr>
                <a:schemeClr val="tx1"/>
              </a:buClr>
              <a:buSzPct val="80000"/>
              <a:buFont typeface="Arial" panose="020B0604020202020204" pitchFamily="34" charset="0"/>
              <a:buChar char="•"/>
            </a:pPr>
            <a:r>
              <a:rPr lang="en-US" sz="2400" u="sng" dirty="0">
                <a:solidFill>
                  <a:srgbClr val="0000FF"/>
                </a:solidFill>
                <a:latin typeface="Source Sans Pro" panose="020B0503030403020204" pitchFamily="34" charset="0"/>
              </a:rPr>
              <a:t>myaccount.uscis.gov</a:t>
            </a:r>
            <a:endParaRPr lang="en-US" dirty="0">
              <a:latin typeface="Source Sans Pro" panose="020B0503030403020204" pitchFamily="34" charset="0"/>
            </a:endParaRPr>
          </a:p>
        </p:txBody>
      </p:sp>
      <p:sp>
        <p:nvSpPr>
          <p:cNvPr id="12" name="Arrow: Left 11">
            <a:extLst>
              <a:ext uri="{FF2B5EF4-FFF2-40B4-BE49-F238E27FC236}">
                <a16:creationId xmlns:a16="http://schemas.microsoft.com/office/drawing/2014/main" id="{A3D30E98-E7DC-4017-97B9-346A7A2998CD}"/>
              </a:ext>
              <a:ext uri="{C183D7F6-B498-43B3-948B-1728B52AA6E4}">
                <adec:decorative xmlns:adec="http://schemas.microsoft.com/office/drawing/2017/decorative" val="1"/>
              </a:ext>
            </a:extLst>
          </p:cNvPr>
          <p:cNvSpPr/>
          <p:nvPr/>
        </p:nvSpPr>
        <p:spPr>
          <a:xfrm>
            <a:off x="4591250" y="1626871"/>
            <a:ext cx="626444" cy="231006"/>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7CB2E4A-1F62-4CEE-9D75-0F926CBECACB}"/>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5</a:t>
            </a:fld>
            <a:endParaRPr lang="en-US" dirty="0"/>
          </a:p>
        </p:txBody>
      </p:sp>
      <p:sp>
        <p:nvSpPr>
          <p:cNvPr id="13" name="Arrow: Left 12">
            <a:extLst>
              <a:ext uri="{FF2B5EF4-FFF2-40B4-BE49-F238E27FC236}">
                <a16:creationId xmlns:a16="http://schemas.microsoft.com/office/drawing/2014/main" id="{BA02E253-D643-47A0-829D-982AA924A8F8}"/>
              </a:ext>
              <a:ext uri="{C183D7F6-B498-43B3-948B-1728B52AA6E4}">
                <adec:decorative xmlns:adec="http://schemas.microsoft.com/office/drawing/2017/decorative" val="1"/>
              </a:ext>
            </a:extLst>
          </p:cNvPr>
          <p:cNvSpPr/>
          <p:nvPr/>
        </p:nvSpPr>
        <p:spPr>
          <a:xfrm rot="10800000">
            <a:off x="354530" y="3992223"/>
            <a:ext cx="626444" cy="231006"/>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0666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38AC0-BA8D-49DB-9017-7DB7B562CD91}"/>
              </a:ext>
            </a:extLst>
          </p:cNvPr>
          <p:cNvSpPr>
            <a:spLocks noGrp="1"/>
          </p:cNvSpPr>
          <p:nvPr>
            <p:ph type="title"/>
          </p:nvPr>
        </p:nvSpPr>
        <p:spPr>
          <a:xfrm>
            <a:off x="457200" y="361949"/>
            <a:ext cx="6781800" cy="762001"/>
          </a:xfrm>
        </p:spPr>
        <p:txBody>
          <a:bodyPr/>
          <a:lstStyle/>
          <a:p>
            <a:r>
              <a:rPr lang="en-US" dirty="0"/>
              <a:t>Creating Your USCIS Online Account </a:t>
            </a:r>
          </a:p>
        </p:txBody>
      </p:sp>
      <p:grpSp>
        <p:nvGrpSpPr>
          <p:cNvPr id="15" name="Group 14" descr="Screen capture of USCIS online account sign in page.">
            <a:extLst>
              <a:ext uri="{FF2B5EF4-FFF2-40B4-BE49-F238E27FC236}">
                <a16:creationId xmlns:a16="http://schemas.microsoft.com/office/drawing/2014/main" id="{AB1141C5-EB3E-4DE4-99EF-6F59D369136E}"/>
              </a:ext>
            </a:extLst>
          </p:cNvPr>
          <p:cNvGrpSpPr/>
          <p:nvPr/>
        </p:nvGrpSpPr>
        <p:grpSpPr>
          <a:xfrm>
            <a:off x="381000" y="1068387"/>
            <a:ext cx="2323137" cy="3657600"/>
            <a:chOff x="309562" y="909637"/>
            <a:chExt cx="3097516" cy="4876800"/>
          </a:xfrm>
        </p:grpSpPr>
        <p:pic>
          <p:nvPicPr>
            <p:cNvPr id="7" name="Picture 6">
              <a:extLst>
                <a:ext uri="{FF2B5EF4-FFF2-40B4-BE49-F238E27FC236}">
                  <a16:creationId xmlns:a16="http://schemas.microsoft.com/office/drawing/2014/main" id="{AD6C445C-422A-46AA-9C42-5ED5CDB480FC}"/>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309562" y="909637"/>
              <a:ext cx="3097516" cy="487680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C5CB5AC-1059-4434-91F0-EAAEAD9DF2A8}"/>
                </a:ext>
              </a:extLst>
            </p:cNvPr>
            <p:cNvSpPr txBox="1"/>
            <p:nvPr/>
          </p:nvSpPr>
          <p:spPr>
            <a:xfrm>
              <a:off x="1981201" y="1721778"/>
              <a:ext cx="457200" cy="400109"/>
            </a:xfrm>
            <a:prstGeom prst="rect">
              <a:avLst/>
            </a:prstGeom>
            <a:solidFill>
              <a:schemeClr val="bg1"/>
            </a:solidFill>
            <a:ln>
              <a:noFill/>
            </a:ln>
          </p:spPr>
          <p:txBody>
            <a:bodyPr wrap="square" rtlCol="0">
              <a:spAutoFit/>
            </a:bodyPr>
            <a:lstStyle/>
            <a:p>
              <a:endParaRPr lang="en-US" sz="1350" dirty="0"/>
            </a:p>
          </p:txBody>
        </p:sp>
      </p:grpSp>
      <p:pic>
        <p:nvPicPr>
          <p:cNvPr id="8" name="Picture 7" descr="Screen capture of USCIS online account sign in page.">
            <a:extLst>
              <a:ext uri="{FF2B5EF4-FFF2-40B4-BE49-F238E27FC236}">
                <a16:creationId xmlns:a16="http://schemas.microsoft.com/office/drawing/2014/main" id="{71E7F71E-1F8C-4794-A7D5-E21715DA66FB}"/>
              </a:ext>
              <a:ext uri="{C183D7F6-B498-43B3-948B-1728B52AA6E4}">
                <adec:decorative xmlns:adec="http://schemas.microsoft.com/office/drawing/2017/decorative" val="0"/>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2819400" y="1092880"/>
            <a:ext cx="2270076" cy="365760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10" name="Content Placeholder 9">
            <a:extLst>
              <a:ext uri="{FF2B5EF4-FFF2-40B4-BE49-F238E27FC236}">
                <a16:creationId xmlns:a16="http://schemas.microsoft.com/office/drawing/2014/main" id="{BED02E22-E5FB-42BC-ABEA-A075EB2DF92F}"/>
              </a:ext>
            </a:extLst>
          </p:cNvPr>
          <p:cNvSpPr>
            <a:spLocks noGrp="1"/>
          </p:cNvSpPr>
          <p:nvPr>
            <p:ph idx="1"/>
          </p:nvPr>
        </p:nvSpPr>
        <p:spPr>
          <a:xfrm>
            <a:off x="5357139" y="1200150"/>
            <a:ext cx="3405861" cy="3657600"/>
          </a:xfrm>
        </p:spPr>
        <p:txBody>
          <a:bodyPr vert="horz" lIns="0" tIns="0" rIns="0" bIns="0" rtlCol="0" anchor="t">
            <a:noAutofit/>
          </a:bodyPr>
          <a:lstStyle/>
          <a:p>
            <a:pPr marL="228600" indent="-225425">
              <a:lnSpc>
                <a:spcPct val="100000"/>
              </a:lnSpc>
              <a:spcBef>
                <a:spcPts val="1200"/>
              </a:spcBef>
              <a:buSzPct val="80000"/>
              <a:buFont typeface="+mj-lt"/>
              <a:buAutoNum type="arabicPeriod"/>
            </a:pPr>
            <a:r>
              <a:rPr lang="en-US" altLang="en-US" sz="2000" dirty="0">
                <a:solidFill>
                  <a:srgbClr val="003366"/>
                </a:solidFill>
                <a:latin typeface="Source Sans Pro" pitchFamily="34" charset="0"/>
              </a:rPr>
              <a:t>Go to </a:t>
            </a:r>
            <a:r>
              <a:rPr lang="en-US" altLang="en-US" sz="2000" dirty="0">
                <a:solidFill>
                  <a:srgbClr val="0000FF"/>
                </a:solidFill>
                <a:latin typeface="Source Sans Pro" pitchFamily="34" charset="0"/>
                <a:hlinkClick r:id="rId7"/>
              </a:rPr>
              <a:t>my.uscis.gov</a:t>
            </a:r>
            <a:endParaRPr lang="en-US" sz="2000" dirty="0">
              <a:solidFill>
                <a:srgbClr val="0000FF"/>
              </a:solidFill>
              <a:latin typeface="Source Sans Pro" panose="020B0503030403020204" pitchFamily="34" charset="0"/>
            </a:endParaRPr>
          </a:p>
          <a:p>
            <a:pPr marL="228600" indent="-225425">
              <a:lnSpc>
                <a:spcPct val="100000"/>
              </a:lnSpc>
              <a:spcBef>
                <a:spcPts val="1200"/>
              </a:spcBef>
              <a:buSzPct val="80000"/>
              <a:buFont typeface="+mj-lt"/>
              <a:buAutoNum type="arabicPeriod"/>
            </a:pPr>
            <a:r>
              <a:rPr lang="en-US" altLang="en-US" sz="2000" dirty="0">
                <a:solidFill>
                  <a:srgbClr val="003366"/>
                </a:solidFill>
                <a:latin typeface="Source Sans Pro" pitchFamily="34" charset="0"/>
              </a:rPr>
              <a:t>Select “Create an account”</a:t>
            </a:r>
          </a:p>
          <a:p>
            <a:pPr marL="228600" indent="-225425">
              <a:lnSpc>
                <a:spcPct val="100000"/>
              </a:lnSpc>
              <a:spcBef>
                <a:spcPts val="1200"/>
              </a:spcBef>
              <a:buSzPct val="80000"/>
              <a:buFont typeface="+mj-lt"/>
              <a:buAutoNum type="arabicPeriod"/>
            </a:pPr>
            <a:r>
              <a:rPr lang="en-US" altLang="en-US" sz="2000" dirty="0">
                <a:solidFill>
                  <a:srgbClr val="003366"/>
                </a:solidFill>
                <a:latin typeface="Source Sans Pro" pitchFamily="34" charset="0"/>
              </a:rPr>
              <a:t>Enter email address twice</a:t>
            </a:r>
          </a:p>
          <a:p>
            <a:pPr marL="228600" indent="-225425">
              <a:lnSpc>
                <a:spcPct val="100000"/>
              </a:lnSpc>
              <a:spcBef>
                <a:spcPts val="1200"/>
              </a:spcBef>
              <a:buSzPct val="80000"/>
              <a:buFont typeface="+mj-lt"/>
              <a:buAutoNum type="arabicPeriod"/>
            </a:pPr>
            <a:r>
              <a:rPr lang="en-US" altLang="en-US" sz="2000" dirty="0">
                <a:solidFill>
                  <a:srgbClr val="003366"/>
                </a:solidFill>
                <a:latin typeface="Source Sans Pro" pitchFamily="34" charset="0"/>
              </a:rPr>
              <a:t>System will send you a link</a:t>
            </a:r>
          </a:p>
          <a:p>
            <a:pPr marL="228600" indent="-225425">
              <a:lnSpc>
                <a:spcPct val="100000"/>
              </a:lnSpc>
              <a:spcBef>
                <a:spcPts val="1200"/>
              </a:spcBef>
              <a:buSzPct val="80000"/>
              <a:buFont typeface="+mj-lt"/>
              <a:buAutoNum type="arabicPeriod"/>
            </a:pPr>
            <a:r>
              <a:rPr lang="en-US" altLang="en-US" sz="2000" dirty="0">
                <a:solidFill>
                  <a:srgbClr val="003366"/>
                </a:solidFill>
                <a:latin typeface="Source Sans Pro" pitchFamily="34" charset="0"/>
              </a:rPr>
              <a:t>Click on link, enter email address &amp; password</a:t>
            </a:r>
          </a:p>
          <a:p>
            <a:pPr marL="228600" indent="-225425">
              <a:lnSpc>
                <a:spcPct val="100000"/>
              </a:lnSpc>
              <a:spcBef>
                <a:spcPts val="1200"/>
              </a:spcBef>
              <a:buSzPct val="80000"/>
              <a:buFont typeface="+mj-lt"/>
              <a:buAutoNum type="arabicPeriod"/>
            </a:pPr>
            <a:r>
              <a:rPr lang="en-US" altLang="en-US" sz="2000" dirty="0">
                <a:solidFill>
                  <a:srgbClr val="003366"/>
                </a:solidFill>
                <a:latin typeface="Source Sans Pro" pitchFamily="34" charset="0"/>
              </a:rPr>
              <a:t>System will send one-time PIN via text or email</a:t>
            </a:r>
          </a:p>
          <a:p>
            <a:pPr marL="228600" indent="-225425">
              <a:lnSpc>
                <a:spcPct val="100000"/>
              </a:lnSpc>
              <a:spcBef>
                <a:spcPts val="1200"/>
              </a:spcBef>
              <a:buSzPct val="80000"/>
              <a:buFont typeface="+mj-lt"/>
              <a:buAutoNum type="arabicPeriod"/>
            </a:pPr>
            <a:r>
              <a:rPr lang="en-US" altLang="en-US" sz="2000" dirty="0">
                <a:solidFill>
                  <a:srgbClr val="003366"/>
                </a:solidFill>
                <a:latin typeface="Source Sans Pro" pitchFamily="34" charset="0"/>
              </a:rPr>
              <a:t>Enter the PIN</a:t>
            </a:r>
          </a:p>
          <a:p>
            <a:pPr>
              <a:spcBef>
                <a:spcPts val="1200"/>
              </a:spcBef>
            </a:pPr>
            <a:endParaRPr lang="en-US" dirty="0"/>
          </a:p>
        </p:txBody>
      </p:sp>
      <p:sp>
        <p:nvSpPr>
          <p:cNvPr id="3" name="Slide Number Placeholder 2">
            <a:extLst>
              <a:ext uri="{FF2B5EF4-FFF2-40B4-BE49-F238E27FC236}">
                <a16:creationId xmlns:a16="http://schemas.microsoft.com/office/drawing/2014/main" id="{A1CF0072-F10E-4E7B-9897-68F4CDC82A23}"/>
              </a:ext>
              <a:ext uri="{C183D7F6-B498-43B3-948B-1728B52AA6E4}">
                <adec:decorative xmlns:adec="http://schemas.microsoft.com/office/drawing/2017/decorative" val="1"/>
              </a:ext>
            </a:extLst>
          </p:cNvPr>
          <p:cNvSpPr>
            <a:spLocks noGrp="1"/>
          </p:cNvSpPr>
          <p:nvPr>
            <p:ph type="sldNum" sz="quarter" idx="4"/>
          </p:nvPr>
        </p:nvSpPr>
        <p:spPr>
          <a:xfrm>
            <a:off x="6553200" y="4857750"/>
            <a:ext cx="2133600" cy="184150"/>
          </a:xfrm>
        </p:spPr>
        <p:txBody>
          <a:bodyPr/>
          <a:lstStyle/>
          <a:p>
            <a:fld id="{58D88D2C-F031-4E6D-986E-BC4964F1B5AC}" type="slidenum">
              <a:rPr lang="en-US" altLang="en-US"/>
              <a:pPr/>
              <a:t>6</a:t>
            </a:fld>
            <a:endParaRPr lang="en-US" altLang="en-US" dirty="0"/>
          </a:p>
        </p:txBody>
      </p:sp>
      <p:sp>
        <p:nvSpPr>
          <p:cNvPr id="6" name="TextBox 5">
            <a:extLst>
              <a:ext uri="{FF2B5EF4-FFF2-40B4-BE49-F238E27FC236}">
                <a16:creationId xmlns:a16="http://schemas.microsoft.com/office/drawing/2014/main" id="{CBCF4704-5DE4-4A83-9909-C762508BC454}"/>
              </a:ext>
              <a:ext uri="{C183D7F6-B498-43B3-948B-1728B52AA6E4}">
                <adec:decorative xmlns:adec="http://schemas.microsoft.com/office/drawing/2017/decorative" val="1"/>
              </a:ext>
            </a:extLst>
          </p:cNvPr>
          <p:cNvSpPr txBox="1"/>
          <p:nvPr/>
        </p:nvSpPr>
        <p:spPr>
          <a:xfrm>
            <a:off x="742950" y="1714500"/>
            <a:ext cx="2000250" cy="253916"/>
          </a:xfrm>
          <a:prstGeom prst="rect">
            <a:avLst/>
          </a:prstGeom>
          <a:solidFill>
            <a:schemeClr val="bg1"/>
          </a:solidFill>
        </p:spPr>
        <p:txBody>
          <a:bodyPr wrap="square" rtlCol="0">
            <a:spAutoFit/>
          </a:bodyPr>
          <a:lstStyle/>
          <a:p>
            <a:pPr defTabSz="914378">
              <a:defRPr/>
            </a:pPr>
            <a:r>
              <a:rPr lang="en-US" sz="1050" dirty="0">
                <a:solidFill>
                  <a:prstClr val="black"/>
                </a:solidFill>
                <a:latin typeface="Source Sans Pro" panose="020B0503030403020204" pitchFamily="34" charset="0"/>
              </a:rPr>
              <a:t>sohappynow@gmail.com</a:t>
            </a:r>
          </a:p>
        </p:txBody>
      </p:sp>
    </p:spTree>
    <p:extLst>
      <p:ext uri="{BB962C8B-B14F-4D97-AF65-F5344CB8AC3E}">
        <p14:creationId xmlns:p14="http://schemas.microsoft.com/office/powerpoint/2010/main" val="216484230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5C6A7B2-30DE-49F6-B762-4A59DB1F6249}"/>
              </a:ext>
            </a:extLst>
          </p:cNvPr>
          <p:cNvSpPr>
            <a:spLocks noGrp="1"/>
          </p:cNvSpPr>
          <p:nvPr>
            <p:ph type="title"/>
          </p:nvPr>
        </p:nvSpPr>
        <p:spPr/>
        <p:txBody>
          <a:bodyPr/>
          <a:lstStyle/>
          <a:p>
            <a:r>
              <a:rPr lang="en-US" dirty="0"/>
              <a:t>Account Recovery</a:t>
            </a:r>
          </a:p>
        </p:txBody>
      </p:sp>
      <p:pic>
        <p:nvPicPr>
          <p:cNvPr id="11" name="Picture 10" descr="Screen capture of USCIS online account two step verification backup code page. ">
            <a:extLst>
              <a:ext uri="{FF2B5EF4-FFF2-40B4-BE49-F238E27FC236}">
                <a16:creationId xmlns:a16="http://schemas.microsoft.com/office/drawing/2014/main" id="{6193708D-B5EB-478C-A6AA-3AF30DE404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38200" y="1123950"/>
            <a:ext cx="3384930" cy="3086100"/>
          </a:xfrm>
          <a:prstGeom prst="rect">
            <a:avLst/>
          </a:prstGeom>
          <a:ln>
            <a:noFill/>
          </a:ln>
          <a:effectLst>
            <a:outerShdw blurRad="292100" dist="139700" dir="2700000" algn="tl" rotWithShape="0">
              <a:srgbClr val="333333">
                <a:alpha val="65000"/>
              </a:srgbClr>
            </a:outerShdw>
          </a:effectLst>
        </p:spPr>
      </p:pic>
      <p:grpSp>
        <p:nvGrpSpPr>
          <p:cNvPr id="6" name="Group 5" descr="Screen capture of USCIS online account recovery password reset page. ">
            <a:extLst>
              <a:ext uri="{FF2B5EF4-FFF2-40B4-BE49-F238E27FC236}">
                <a16:creationId xmlns:a16="http://schemas.microsoft.com/office/drawing/2014/main" id="{6BDFCAE1-B716-44D2-8C7E-91791F350698}"/>
              </a:ext>
            </a:extLst>
          </p:cNvPr>
          <p:cNvGrpSpPr/>
          <p:nvPr/>
        </p:nvGrpSpPr>
        <p:grpSpPr>
          <a:xfrm>
            <a:off x="4844767" y="1129720"/>
            <a:ext cx="3198096" cy="3086099"/>
            <a:chOff x="5867400" y="1671008"/>
            <a:chExt cx="4264128" cy="4114799"/>
          </a:xfrm>
          <a:scene3d>
            <a:camera prst="orthographicFront">
              <a:rot lat="0" lon="0" rev="0"/>
            </a:camera>
            <a:lightRig rig="glow" dir="t">
              <a:rot lat="0" lon="0" rev="4800000"/>
            </a:lightRig>
          </a:scene3d>
        </p:grpSpPr>
        <p:pic>
          <p:nvPicPr>
            <p:cNvPr id="7" name="Picture 8">
              <a:extLst>
                <a:ext uri="{FF2B5EF4-FFF2-40B4-BE49-F238E27FC236}">
                  <a16:creationId xmlns:a16="http://schemas.microsoft.com/office/drawing/2014/main" id="{3BE694D0-DD30-4F70-B7E3-756737C9D3B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803" r="4837" b="30371"/>
            <a:stretch/>
          </p:blipFill>
          <p:spPr bwMode="auto">
            <a:xfrm>
              <a:off x="5867400" y="1671008"/>
              <a:ext cx="4264128" cy="4114799"/>
            </a:xfrm>
            <a:prstGeom prst="rect">
              <a:avLst/>
            </a:prstGeom>
            <a:ln>
              <a:solidFill>
                <a:schemeClr val="bg1">
                  <a:lumMod val="6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2E7B4-089C-4453-9F20-512D68FB4BAE}"/>
                </a:ext>
              </a:extLst>
            </p:cNvPr>
            <p:cNvSpPr txBox="1"/>
            <p:nvPr/>
          </p:nvSpPr>
          <p:spPr>
            <a:xfrm>
              <a:off x="5867400" y="1752600"/>
              <a:ext cx="381000" cy="400109"/>
            </a:xfrm>
            <a:prstGeom prst="rect">
              <a:avLst/>
            </a:prstGeom>
            <a:solidFill>
              <a:sysClr val="window" lastClr="FFFFFF"/>
            </a:solidFill>
            <a:ln>
              <a:solidFill>
                <a:schemeClr val="bg1">
                  <a:lumMod val="65000"/>
                </a:schemeClr>
              </a:solidFill>
            </a:ln>
            <a:effectLst>
              <a:outerShdw blurRad="190500" dist="228600" dir="2700000" algn="ctr">
                <a:srgbClr val="000000">
                  <a:alpha val="30000"/>
                </a:srgbClr>
              </a:outerShdw>
            </a:effectLst>
            <a:sp3d prstMaterial="matte">
              <a:bevelT w="127000" h="63500"/>
            </a:sp3d>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2C4251C1-2833-44FD-8024-46DE28C332C5}"/>
              </a:ext>
            </a:extLst>
          </p:cNvPr>
          <p:cNvSpPr txBox="1"/>
          <p:nvPr/>
        </p:nvSpPr>
        <p:spPr>
          <a:xfrm>
            <a:off x="1890865" y="4425261"/>
            <a:ext cx="685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Source Sans Pro" panose="020B0503030403020204" pitchFamily="34" charset="0"/>
                <a:ea typeface="+mn-ea"/>
                <a:cs typeface="+mn-cs"/>
              </a:rPr>
              <a:t>Save your backup code and password reset answers!     </a:t>
            </a:r>
          </a:p>
        </p:txBody>
      </p:sp>
      <p:pic>
        <p:nvPicPr>
          <p:cNvPr id="10" name="Graphic 9">
            <a:extLst>
              <a:ext uri="{FF2B5EF4-FFF2-40B4-BE49-F238E27FC236}">
                <a16:creationId xmlns:a16="http://schemas.microsoft.com/office/drawing/2014/main" id="{4ACC74B7-C996-448E-889B-1A352D70D76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9365" y="4237941"/>
            <a:ext cx="571500" cy="571500"/>
          </a:xfrm>
          <a:prstGeom prst="rect">
            <a:avLst/>
          </a:prstGeom>
        </p:spPr>
      </p:pic>
      <p:sp>
        <p:nvSpPr>
          <p:cNvPr id="3" name="Slide Number Placeholder 2">
            <a:extLst>
              <a:ext uri="{FF2B5EF4-FFF2-40B4-BE49-F238E27FC236}">
                <a16:creationId xmlns:a16="http://schemas.microsoft.com/office/drawing/2014/main" id="{7E79A710-51CD-430E-8C33-B433BDBBB89C}"/>
              </a:ext>
              <a:ext uri="{C183D7F6-B498-43B3-948B-1728B52AA6E4}">
                <adec:decorative xmlns:adec="http://schemas.microsoft.com/office/drawing/2017/decorative" val="1"/>
              </a:ext>
            </a:extLst>
          </p:cNvPr>
          <p:cNvSpPr>
            <a:spLocks noGrp="1"/>
          </p:cNvSpPr>
          <p:nvPr>
            <p:ph type="sldNum" sz="quarter" idx="4"/>
          </p:nvPr>
        </p:nvSpPr>
        <p:spPr>
          <a:xfrm>
            <a:off x="6553200" y="4857750"/>
            <a:ext cx="2133600" cy="184150"/>
          </a:xfrm>
        </p:spPr>
        <p:txBody>
          <a:bodyPr/>
          <a:lstStyle/>
          <a:p>
            <a:pPr lvl="0"/>
            <a:fld id="{24C9DA1E-468E-46AD-91A4-D305899C73D2}" type="slidenum">
              <a:rPr lang="en-US" noProof="0" smtClean="0"/>
              <a:pPr lvl="0"/>
              <a:t>7</a:t>
            </a:fld>
            <a:endParaRPr lang="en-US" noProof="0" dirty="0"/>
          </a:p>
        </p:txBody>
      </p:sp>
    </p:spTree>
    <p:extLst>
      <p:ext uri="{BB962C8B-B14F-4D97-AF65-F5344CB8AC3E}">
        <p14:creationId xmlns:p14="http://schemas.microsoft.com/office/powerpoint/2010/main" val="104355053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EE08-E9EE-4603-BE1D-AB82B609656C}"/>
              </a:ext>
            </a:extLst>
          </p:cNvPr>
          <p:cNvSpPr>
            <a:spLocks noGrp="1"/>
          </p:cNvSpPr>
          <p:nvPr>
            <p:ph type="title"/>
          </p:nvPr>
        </p:nvSpPr>
        <p:spPr>
          <a:xfrm>
            <a:off x="400050" y="400644"/>
            <a:ext cx="8686800" cy="563165"/>
          </a:xfrm>
        </p:spPr>
        <p:txBody>
          <a:bodyPr/>
          <a:lstStyle/>
          <a:p>
            <a:r>
              <a:rPr lang="en-US" dirty="0"/>
              <a:t>Account Types for H-1B Registration</a:t>
            </a:r>
          </a:p>
        </p:txBody>
      </p:sp>
      <p:sp>
        <p:nvSpPr>
          <p:cNvPr id="3" name="Content Placeholder 2">
            <a:extLst>
              <a:ext uri="{FF2B5EF4-FFF2-40B4-BE49-F238E27FC236}">
                <a16:creationId xmlns:a16="http://schemas.microsoft.com/office/drawing/2014/main" id="{DF947B81-5FAD-4283-8436-F698FFC6C48A}"/>
              </a:ext>
            </a:extLst>
          </p:cNvPr>
          <p:cNvSpPr>
            <a:spLocks noGrp="1"/>
          </p:cNvSpPr>
          <p:nvPr>
            <p:ph idx="1"/>
          </p:nvPr>
        </p:nvSpPr>
        <p:spPr>
          <a:xfrm>
            <a:off x="457200" y="1088381"/>
            <a:ext cx="4114800" cy="3775472"/>
          </a:xfrm>
        </p:spPr>
        <p:txBody>
          <a:bodyPr vert="horz" lIns="0" tIns="0" rIns="0" bIns="0" rtlCol="0" anchor="t">
            <a:noAutofit/>
          </a:bodyPr>
          <a:lstStyle/>
          <a:p>
            <a:pPr>
              <a:lnSpc>
                <a:spcPct val="90000"/>
              </a:lnSpc>
              <a:spcBef>
                <a:spcPts val="1800"/>
              </a:spcBef>
              <a:buSzPct val="70000"/>
            </a:pPr>
            <a:r>
              <a:rPr lang="en-US" altLang="en-US" sz="1800" dirty="0">
                <a:solidFill>
                  <a:srgbClr val="003366"/>
                </a:solidFill>
                <a:latin typeface="Source Sans Pro"/>
                <a:ea typeface="Source Sans Pro"/>
              </a:rPr>
              <a:t>Do not select “Applicant, Petitioner, or Requestor account” for H-1B registration.</a:t>
            </a:r>
            <a:endParaRPr lang="en-US" altLang="en-US" sz="1800" dirty="0">
              <a:solidFill>
                <a:srgbClr val="003366"/>
              </a:solidFill>
              <a:latin typeface="Source Sans Pro" panose="020B0503030403020204" pitchFamily="34" charset="0"/>
            </a:endParaRPr>
          </a:p>
          <a:p>
            <a:pPr marL="229870" indent="-229870">
              <a:lnSpc>
                <a:spcPct val="100000"/>
              </a:lnSpc>
              <a:spcBef>
                <a:spcPts val="1800"/>
              </a:spcBef>
              <a:buSzPct val="70000"/>
              <a:buFont typeface="+mj-lt"/>
              <a:buAutoNum type="arabicPeriod"/>
            </a:pPr>
            <a:r>
              <a:rPr lang="en-US" altLang="en-US" sz="2000" b="1" dirty="0">
                <a:solidFill>
                  <a:srgbClr val="003366"/>
                </a:solidFill>
                <a:latin typeface="Source Sans Pro"/>
                <a:ea typeface="Source Sans Pro"/>
              </a:rPr>
              <a:t>Representative account—</a:t>
            </a:r>
            <a:r>
              <a:rPr lang="en-US" altLang="en-US" sz="2000" dirty="0">
                <a:solidFill>
                  <a:srgbClr val="003366"/>
                </a:solidFill>
                <a:latin typeface="Source Sans Pro"/>
                <a:ea typeface="Source Sans Pro"/>
              </a:rPr>
              <a:t>Select this if you are a legal representative, and the prospective petitioning entity is your client </a:t>
            </a:r>
            <a:endParaRPr lang="en-US" altLang="en-US" sz="2000" dirty="0">
              <a:solidFill>
                <a:srgbClr val="003366"/>
              </a:solidFill>
              <a:latin typeface="Source Sans Pro" panose="020B0503030403020204" pitchFamily="34" charset="0"/>
              <a:ea typeface="Source Sans Pro"/>
            </a:endParaRPr>
          </a:p>
          <a:p>
            <a:pPr marL="234950" indent="-234950">
              <a:lnSpc>
                <a:spcPct val="100000"/>
              </a:lnSpc>
              <a:spcBef>
                <a:spcPts val="1800"/>
              </a:spcBef>
              <a:buSzPct val="70000"/>
              <a:buFont typeface="+mj-lt"/>
              <a:buAutoNum type="arabicPeriod" startAt="2"/>
            </a:pPr>
            <a:r>
              <a:rPr lang="en-US" altLang="en-US" sz="2000" b="1" dirty="0">
                <a:solidFill>
                  <a:srgbClr val="003366"/>
                </a:solidFill>
                <a:latin typeface="Source Sans Pro"/>
                <a:ea typeface="Source Sans Pro"/>
              </a:rPr>
              <a:t>H-1B registrant account—</a:t>
            </a:r>
            <a:r>
              <a:rPr lang="en-US" altLang="en-US" sz="2000" dirty="0">
                <a:solidFill>
                  <a:srgbClr val="003366"/>
                </a:solidFill>
                <a:latin typeface="Source Sans Pro"/>
                <a:ea typeface="Source Sans Pro"/>
              </a:rPr>
              <a:t>Select this if you work for the prospective petitioning company/entity (for example, HR professional or in-house counsel)</a:t>
            </a:r>
          </a:p>
        </p:txBody>
      </p:sp>
      <p:pic>
        <p:nvPicPr>
          <p:cNvPr id="4" name="Picture 5" descr="Screen capture of USCIS online account type options for H-1B registration. ">
            <a:extLst>
              <a:ext uri="{FF2B5EF4-FFF2-40B4-BE49-F238E27FC236}">
                <a16:creationId xmlns:a16="http://schemas.microsoft.com/office/drawing/2014/main" id="{5C9CA0BB-1AFF-4295-FD4E-CDB8402412EE}"/>
              </a:ext>
            </a:extLst>
          </p:cNvPr>
          <p:cNvPicPr>
            <a:picLocks noChangeAspect="1"/>
          </p:cNvPicPr>
          <p:nvPr/>
        </p:nvPicPr>
        <p:blipFill>
          <a:blip r:embed="rId3"/>
          <a:stretch>
            <a:fillRect/>
          </a:stretch>
        </p:blipFill>
        <p:spPr>
          <a:xfrm>
            <a:off x="5518750" y="1152939"/>
            <a:ext cx="2948077" cy="3671190"/>
          </a:xfrm>
          <a:prstGeom prst="rect">
            <a:avLst/>
          </a:prstGeom>
        </p:spPr>
      </p:pic>
      <p:sp>
        <p:nvSpPr>
          <p:cNvPr id="13" name="Rectangle 12">
            <a:extLst>
              <a:ext uri="{FF2B5EF4-FFF2-40B4-BE49-F238E27FC236}">
                <a16:creationId xmlns:a16="http://schemas.microsoft.com/office/drawing/2014/main" id="{AD02BD07-0C71-4822-99DF-B0272F5593CF}"/>
              </a:ext>
              <a:ext uri="{C183D7F6-B498-43B3-948B-1728B52AA6E4}">
                <adec:decorative xmlns:adec="http://schemas.microsoft.com/office/drawing/2017/decorative" val="0"/>
              </a:ext>
            </a:extLst>
          </p:cNvPr>
          <p:cNvSpPr/>
          <p:nvPr/>
        </p:nvSpPr>
        <p:spPr>
          <a:xfrm>
            <a:off x="5648145" y="1517171"/>
            <a:ext cx="2819400" cy="944592"/>
          </a:xfrm>
          <a:prstGeom prst="rect">
            <a:avLst/>
          </a:prstGeom>
          <a:solidFill>
            <a:srgbClr val="D9D9D9">
              <a:alpha val="74902"/>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65000"/>
                    <a:lumOff val="35000"/>
                  </a:schemeClr>
                </a:solidFill>
              </a:rPr>
              <a:t>DO NOT SELECT APPLICANT/PETITIONER ACCOUNT FOR H-1B REGISTRATION</a:t>
            </a:r>
          </a:p>
        </p:txBody>
      </p:sp>
      <p:sp>
        <p:nvSpPr>
          <p:cNvPr id="5" name="Slide Number Placeholder 4">
            <a:extLst>
              <a:ext uri="{FF2B5EF4-FFF2-40B4-BE49-F238E27FC236}">
                <a16:creationId xmlns:a16="http://schemas.microsoft.com/office/drawing/2014/main" id="{90C57EFC-2435-43A6-A499-CF76EC4EE3B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9DA1E-468E-46AD-91A4-D305899C73D2}" type="slidenum">
              <a:rPr kumimoji="0" lang="en-US" sz="1100" b="0" i="0" u="none" strike="noStrike" kern="1200" cap="none" spc="0" normalizeH="0" baseline="0" noProof="0" smtClean="0">
                <a:ln>
                  <a:noFill/>
                </a:ln>
                <a:solidFill>
                  <a:prstClr val="black">
                    <a:lumMod val="75000"/>
                    <a:lumOff val="25000"/>
                  </a:prstClr>
                </a:solidFill>
                <a:effectLst/>
                <a:uLnTx/>
                <a:uFillTx/>
                <a:latin typeface="Source Sans Pro"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prstClr val="black">
                  <a:lumMod val="75000"/>
                  <a:lumOff val="25000"/>
                </a:prstClr>
              </a:solidFill>
              <a:effectLst/>
              <a:uLnTx/>
              <a:uFillTx/>
              <a:latin typeface="Source Sans Pro" pitchFamily="34" charset="0"/>
              <a:ea typeface="+mn-ea"/>
              <a:cs typeface="+mn-cs"/>
            </a:endParaRPr>
          </a:p>
        </p:txBody>
      </p:sp>
      <p:sp>
        <p:nvSpPr>
          <p:cNvPr id="10" name="Arrow: Left 9">
            <a:extLst>
              <a:ext uri="{FF2B5EF4-FFF2-40B4-BE49-F238E27FC236}">
                <a16:creationId xmlns:a16="http://schemas.microsoft.com/office/drawing/2014/main" id="{F96961D0-E03E-47EB-9E5E-8338F077F8DA}"/>
              </a:ext>
              <a:ext uri="{C183D7F6-B498-43B3-948B-1728B52AA6E4}">
                <adec:decorative xmlns:adec="http://schemas.microsoft.com/office/drawing/2017/decorative" val="1"/>
              </a:ext>
            </a:extLst>
          </p:cNvPr>
          <p:cNvSpPr/>
          <p:nvPr/>
        </p:nvSpPr>
        <p:spPr>
          <a:xfrm rot="10800000">
            <a:off x="5119054" y="2671110"/>
            <a:ext cx="626444" cy="231006"/>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 10">
            <a:extLst>
              <a:ext uri="{FF2B5EF4-FFF2-40B4-BE49-F238E27FC236}">
                <a16:creationId xmlns:a16="http://schemas.microsoft.com/office/drawing/2014/main" id="{F16D63B2-2C15-4D1D-BD26-B0A9BDF18751}"/>
              </a:ext>
              <a:ext uri="{C183D7F6-B498-43B3-948B-1728B52AA6E4}">
                <adec:decorative xmlns:adec="http://schemas.microsoft.com/office/drawing/2017/decorative" val="1"/>
              </a:ext>
            </a:extLst>
          </p:cNvPr>
          <p:cNvSpPr/>
          <p:nvPr/>
        </p:nvSpPr>
        <p:spPr>
          <a:xfrm rot="10800000">
            <a:off x="5119055" y="3311423"/>
            <a:ext cx="626444" cy="231006"/>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85063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7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1949"/>
            <a:ext cx="6781800" cy="762001"/>
          </a:xfrm>
        </p:spPr>
        <p:txBody>
          <a:bodyPr/>
          <a:lstStyle/>
          <a:p>
            <a:r>
              <a:rPr lang="en-US" dirty="0"/>
              <a:t>H-1B Electronic Registration</a:t>
            </a:r>
          </a:p>
        </p:txBody>
      </p:sp>
      <p:pic>
        <p:nvPicPr>
          <p:cNvPr id="10" name="Picture 9" descr="Screen capture of a USCIS Online Account page showing that the H-1B registration period is open. ">
            <a:extLst>
              <a:ext uri="{FF2B5EF4-FFF2-40B4-BE49-F238E27FC236}">
                <a16:creationId xmlns:a16="http://schemas.microsoft.com/office/drawing/2014/main" id="{C5343CD2-EE34-4F97-858A-1864616955B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2848"/>
          <a:stretch/>
        </p:blipFill>
        <p:spPr>
          <a:xfrm>
            <a:off x="453887" y="1200151"/>
            <a:ext cx="4297697" cy="335280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55D24E1-A806-4F35-85E0-3A5AEF4AD6EA}"/>
              </a:ext>
            </a:extLst>
          </p:cNvPr>
          <p:cNvSpPr txBox="1"/>
          <p:nvPr/>
        </p:nvSpPr>
        <p:spPr>
          <a:xfrm>
            <a:off x="5173980" y="1348740"/>
            <a:ext cx="3512820" cy="1800493"/>
          </a:xfrm>
          <a:prstGeom prst="rect">
            <a:avLst/>
          </a:prstGeom>
          <a:noFill/>
        </p:spPr>
        <p:txBody>
          <a:bodyPr wrap="square" lIns="91440" tIns="45720" rIns="91440" bIns="45720" rtlCol="0" anchor="t">
            <a:spAutoFit/>
          </a:bodyPr>
          <a:lstStyle/>
          <a:p>
            <a:pPr marL="229870" indent="-229870">
              <a:spcBef>
                <a:spcPts val="1800"/>
              </a:spcBef>
              <a:buFont typeface="Arial" panose="020B0604020202020204" pitchFamily="34" charset="0"/>
              <a:buChar char="•"/>
            </a:pPr>
            <a:r>
              <a:rPr lang="en-US" sz="2400" dirty="0">
                <a:solidFill>
                  <a:srgbClr val="003366"/>
                </a:solidFill>
                <a:latin typeface="Source Sans Pro"/>
                <a:ea typeface="Source Sans Pro"/>
              </a:rPr>
              <a:t>Registering online does not guarantee selection</a:t>
            </a:r>
            <a:endParaRPr lang="en-US" dirty="0"/>
          </a:p>
          <a:p>
            <a:pPr marL="229870" indent="-229870">
              <a:spcBef>
                <a:spcPts val="1800"/>
              </a:spcBef>
              <a:buFont typeface="Arial" panose="020B0604020202020204" pitchFamily="34" charset="0"/>
              <a:buChar char="•"/>
            </a:pPr>
            <a:r>
              <a:rPr lang="en-US" sz="2400" dirty="0">
                <a:solidFill>
                  <a:srgbClr val="003366"/>
                </a:solidFill>
                <a:latin typeface="Source Sans Pro"/>
                <a:ea typeface="Source Sans Pro"/>
              </a:rPr>
              <a:t>We do not accept mailed registrations</a:t>
            </a:r>
            <a:endParaRPr lang="en-US" sz="2400" dirty="0">
              <a:solidFill>
                <a:srgbClr val="003366"/>
              </a:solidFill>
              <a:latin typeface="Source Sans Pro" panose="020B0503030403020204" pitchFamily="34" charset="0"/>
              <a:ea typeface="Source Sans Pro"/>
            </a:endParaRPr>
          </a:p>
        </p:txBody>
      </p:sp>
      <p:sp>
        <p:nvSpPr>
          <p:cNvPr id="4" name="Slide Number Placeholder 3">
            <a:extLst>
              <a:ext uri="{FF2B5EF4-FFF2-40B4-BE49-F238E27FC236}">
                <a16:creationId xmlns:a16="http://schemas.microsoft.com/office/drawing/2014/main" id="{7E146B68-8614-4C2C-81DD-E91271361100}"/>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9</a:t>
            </a:fld>
            <a:endParaRPr lang="en-US" dirty="0"/>
          </a:p>
        </p:txBody>
      </p:sp>
      <p:sp>
        <p:nvSpPr>
          <p:cNvPr id="6" name="Arrow: Left 5">
            <a:extLst>
              <a:ext uri="{FF2B5EF4-FFF2-40B4-BE49-F238E27FC236}">
                <a16:creationId xmlns:a16="http://schemas.microsoft.com/office/drawing/2014/main" id="{08EDDA01-045D-430E-9CB8-2DF7775E0B91}"/>
              </a:ext>
              <a:ext uri="{C183D7F6-B498-43B3-948B-1728B52AA6E4}">
                <adec:decorative xmlns:adec="http://schemas.microsoft.com/office/drawing/2017/decorative" val="1"/>
              </a:ext>
            </a:extLst>
          </p:cNvPr>
          <p:cNvSpPr/>
          <p:nvPr/>
        </p:nvSpPr>
        <p:spPr>
          <a:xfrm>
            <a:off x="2370622" y="4276225"/>
            <a:ext cx="626444" cy="231006"/>
          </a:xfrm>
          <a:prstGeom prst="left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659BD07-1975-7383-9498-CB1D332E3C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74325" y="2355011"/>
            <a:ext cx="3883939" cy="1113706"/>
          </a:xfrm>
          <a:prstGeom prst="rect">
            <a:avLst/>
          </a:prstGeom>
        </p:spPr>
      </p:pic>
      <p:pic>
        <p:nvPicPr>
          <p:cNvPr id="5" name="Picture 7">
            <a:extLst>
              <a:ext uri="{FF2B5EF4-FFF2-40B4-BE49-F238E27FC236}">
                <a16:creationId xmlns:a16="http://schemas.microsoft.com/office/drawing/2014/main" id="{6AEC4969-CFDD-9C36-29A0-30E9C7204B7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1525" y="2447980"/>
            <a:ext cx="3886199" cy="1009540"/>
          </a:xfrm>
          <a:prstGeom prst="rect">
            <a:avLst/>
          </a:prstGeom>
        </p:spPr>
      </p:pic>
    </p:spTree>
    <p:extLst>
      <p:ext uri="{BB962C8B-B14F-4D97-AF65-F5344CB8AC3E}">
        <p14:creationId xmlns:p14="http://schemas.microsoft.com/office/powerpoint/2010/main" val="2430268721"/>
      </p:ext>
    </p:extLst>
  </p:cSld>
  <p:clrMapOvr>
    <a:masterClrMapping/>
  </p:clrMapOvr>
  <p:transition spd="med">
    <p:fade/>
  </p:transition>
</p:sld>
</file>

<file path=ppt/theme/theme1.xml><?xml version="1.0" encoding="utf-8"?>
<a:theme xmlns:a="http://schemas.openxmlformats.org/drawingml/2006/main" name="Tex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x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orm I-821_I-765 Webinar Slides_Review" id="{C37013E5-1837-419D-99EF-0E15A7AE4665}" vid="{1D342293-2985-4CCC-8F6E-2AF1AAD4C872}"/>
    </a:ext>
  </a:extLst>
</a:theme>
</file>

<file path=ppt/theme/theme3.xml><?xml version="1.0" encoding="utf-8"?>
<a:theme xmlns:a="http://schemas.openxmlformats.org/drawingml/2006/main" name="2_Tex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orm I-821_I-765 Webinar Slides_Review" id="{C37013E5-1837-419D-99EF-0E15A7AE4665}" vid="{DFC716FD-7998-4291-9027-0982885A816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8EED4DD36B7D40BD612E2F6702CD79" ma:contentTypeVersion="12" ma:contentTypeDescription="Create a new document." ma:contentTypeScope="" ma:versionID="b9b656a2605304a6f32cb3bb1a91aab0">
  <xsd:schema xmlns:xsd="http://www.w3.org/2001/XMLSchema" xmlns:xs="http://www.w3.org/2001/XMLSchema" xmlns:p="http://schemas.microsoft.com/office/2006/metadata/properties" xmlns:ns2="d020e8c7-decb-48ee-b710-eef3338cd5c8" xmlns:ns3="e77e1706-7c9d-43ed-898f-6714d9ea1aaa" targetNamespace="http://schemas.microsoft.com/office/2006/metadata/properties" ma:root="true" ma:fieldsID="351e9fd7ece401055d343ecb3352ab79" ns2:_="" ns3:_="">
    <xsd:import namespace="d020e8c7-decb-48ee-b710-eef3338cd5c8"/>
    <xsd:import namespace="e77e1706-7c9d-43ed-898f-6714d9ea1a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20e8c7-decb-48ee-b710-eef3338cd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0e4609-0f6e-4286-90a1-257d5fc9cc8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7e1706-7c9d-43ed-898f-6714d9ea1a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9755da1-5046-4701-8a2d-6d77d892bdc6}" ma:internalName="TaxCatchAll" ma:showField="CatchAllData" ma:web="e77e1706-7c9d-43ed-898f-6714d9ea1a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77e1706-7c9d-43ed-898f-6714d9ea1aaa" xsi:nil="true"/>
    <lcf76f155ced4ddcb4097134ff3c332f xmlns="d020e8c7-decb-48ee-b710-eef3338cd5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5E57CA-0146-4545-9E02-6B76AAF9D91E}">
  <ds:schemaRefs>
    <ds:schemaRef ds:uri="d020e8c7-decb-48ee-b710-eef3338cd5c8"/>
    <ds:schemaRef ds:uri="e77e1706-7c9d-43ed-898f-6714d9ea1a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A4B796-BE85-45E5-8FB9-5CD75EE1DF36}">
  <ds:schemaRefs>
    <ds:schemaRef ds:uri="http://schemas.microsoft.com/sharepoint/v3/contenttype/forms"/>
  </ds:schemaRefs>
</ds:datastoreItem>
</file>

<file path=customXml/itemProps3.xml><?xml version="1.0" encoding="utf-8"?>
<ds:datastoreItem xmlns:ds="http://schemas.openxmlformats.org/officeDocument/2006/customXml" ds:itemID="{D6A63953-9009-49F9-84C1-F259C7EF06D8}">
  <ds:schemaRefs>
    <ds:schemaRef ds:uri="http://purl.org/dc/elements/1.1/"/>
    <ds:schemaRef ds:uri="http://purl.org/dc/terms/"/>
    <ds:schemaRef ds:uri="http://schemas.microsoft.com/office/2006/documentManagement/types"/>
    <ds:schemaRef ds:uri="e77e1706-7c9d-43ed-898f-6714d9ea1aaa"/>
    <ds:schemaRef ds:uri="http://schemas.microsoft.com/office/infopath/2007/PartnerControls"/>
    <ds:schemaRef ds:uri="http://schemas.microsoft.com/office/2006/metadata/properties"/>
    <ds:schemaRef ds:uri="http://schemas.openxmlformats.org/package/2006/metadata/core-properties"/>
    <ds:schemaRef ds:uri="d020e8c7-decb-48ee-b710-eef3338cd5c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USCIS_Ribbon_PPT_Temp_V1</Template>
  <TotalTime>126</TotalTime>
  <Words>5599</Words>
  <Application>Microsoft Office PowerPoint</Application>
  <PresentationFormat>On-screen Show (16:9)</PresentationFormat>
  <Paragraphs>481</Paragraphs>
  <Slides>34</Slides>
  <Notes>34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Courier New</vt:lpstr>
      <vt:lpstr>Source Sans Pro</vt:lpstr>
      <vt:lpstr>Source Sans Pro Black</vt:lpstr>
      <vt:lpstr>Source Sans Pro Semibold</vt:lpstr>
      <vt:lpstr>Symbol</vt:lpstr>
      <vt:lpstr>Text Master</vt:lpstr>
      <vt:lpstr>1_Text Master</vt:lpstr>
      <vt:lpstr>2_Text Master</vt:lpstr>
      <vt:lpstr>H-1B ELECTRONIC REGISTRATION PROCESS</vt:lpstr>
      <vt:lpstr>Administrative Reminders</vt:lpstr>
      <vt:lpstr>Today’s presentation will cover</vt:lpstr>
      <vt:lpstr>Registration Period Timelines</vt:lpstr>
      <vt:lpstr>Creating Your USCIS Online Account</vt:lpstr>
      <vt:lpstr>Creating Your USCIS Online Account </vt:lpstr>
      <vt:lpstr>Account Recovery</vt:lpstr>
      <vt:lpstr>Account Types for H-1B Registration</vt:lpstr>
      <vt:lpstr>H-1B Electronic Registration</vt:lpstr>
      <vt:lpstr>H-1B Registration Overview Page</vt:lpstr>
      <vt:lpstr>USCIS Online Account</vt:lpstr>
      <vt:lpstr>Information About Registrant </vt:lpstr>
      <vt:lpstr>Information About Beneficiary(ies)</vt:lpstr>
      <vt:lpstr>Information About Beneficiary(ies) contd.</vt:lpstr>
      <vt:lpstr>Duplicate Checker</vt:lpstr>
      <vt:lpstr>Running the Duplicate Checker</vt:lpstr>
      <vt:lpstr>Duplicate Checker contd.</vt:lpstr>
      <vt:lpstr>Deleting Duplicates</vt:lpstr>
      <vt:lpstr>Duplicate Checker contd</vt:lpstr>
      <vt:lpstr>Check For Duplicates With .CSV File</vt:lpstr>
      <vt:lpstr>Certification &amp; Signature</vt:lpstr>
      <vt:lpstr>Signature</vt:lpstr>
      <vt:lpstr> Pay &amp; Submit</vt:lpstr>
      <vt:lpstr> Pay &amp; Submit contd.</vt:lpstr>
      <vt:lpstr>Successful Submission</vt:lpstr>
      <vt:lpstr>Attorney/Client Electronic Handshake </vt:lpstr>
      <vt:lpstr>Tracking Registrations and Notices</vt:lpstr>
      <vt:lpstr>Duplicates After Submission</vt:lpstr>
      <vt:lpstr>Registration Period Timeline Reminders</vt:lpstr>
      <vt:lpstr>H-1B Electronic Registration Helpful Links &amp; Resources</vt:lpstr>
      <vt:lpstr>31</vt:lpstr>
      <vt:lpstr>Disclaimer</vt:lpstr>
      <vt:lpstr>About this Presentation</vt:lpstr>
      <vt:lpstr>Dissemination</vt:lpstr>
    </vt:vector>
  </TitlesOfParts>
  <Company>United States Citizenship and Immigration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with USCIS Ribbon</dc:title>
  <dc:creator>Wes Kelley</dc:creator>
  <cp:lastModifiedBy>Ross, Tiffany I</cp:lastModifiedBy>
  <cp:revision>4</cp:revision>
  <cp:lastPrinted>2023-02-28T22:07:21Z</cp:lastPrinted>
  <dcterms:created xsi:type="dcterms:W3CDTF">2016-11-02T14:08:50Z</dcterms:created>
  <dcterms:modified xsi:type="dcterms:W3CDTF">2023-03-06T16:00:45Z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0x010100FA8EED4DD36B7D40BD612E2F6702CD79</vt:lpwstr>
  </property>
  <property fmtid="{D5CDD505-2E9C-101B-9397-08002B2CF9AE}" pid="3" name="Order">
    <vt:r8>2900</vt:r8>
  </property>
  <property fmtid="{D5CDD505-2E9C-101B-9397-08002B2CF9AE}" pid="4" name="Event Date">
    <vt:filetime>2020-01-28T17:00:00Z</vt:filetime>
  </property>
  <property fmtid="{D5CDD505-2E9C-101B-9397-08002B2CF9AE}" pid="5" name="Distribution Date">
    <vt:filetime>2020-01-28T17:00:00Z</vt:filetime>
  </property>
  <property fmtid="{D5CDD505-2E9C-101B-9397-08002B2CF9AE}" pid="6" name="Request Date">
    <vt:filetime>2020-01-28T17:00:00Z</vt:filetime>
  </property>
  <property fmtid="{D5CDD505-2E9C-101B-9397-08002B2CF9AE}" pid="7" name="Strat Comm Clearance Status">
    <vt:lpwstr>Strat Comm Review</vt:lpwstr>
  </property>
  <property fmtid="{D5CDD505-2E9C-101B-9397-08002B2CF9AE}" pid="8" name="MediaServiceImageTags">
    <vt:lpwstr/>
  </property>
</Properties>
</file>