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0" r:id="rId5"/>
    <p:sldMasterId id="2147483686" r:id="rId6"/>
  </p:sldMasterIdLst>
  <p:notesMasterIdLst>
    <p:notesMasterId r:id="rId13"/>
  </p:notesMasterIdLst>
  <p:sldIdLst>
    <p:sldId id="281" r:id="rId7"/>
    <p:sldId id="266" r:id="rId8"/>
    <p:sldId id="282" r:id="rId9"/>
    <p:sldId id="267" r:id="rId10"/>
    <p:sldId id="264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505050"/>
    <a:srgbClr val="003366"/>
    <a:srgbClr val="999999"/>
    <a:srgbClr val="33990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5" autoAdjust="0"/>
    <p:restoredTop sz="86463" autoAdjust="0"/>
  </p:normalViewPr>
  <p:slideViewPr>
    <p:cSldViewPr>
      <p:cViewPr varScale="1">
        <p:scale>
          <a:sx n="64" d="100"/>
          <a:sy n="64" d="100"/>
        </p:scale>
        <p:origin x="-108" y="-7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95944-CCF7-4020-87C0-24A08E55C440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8CFF1-88C1-4F05-9E8D-385B3BCF7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97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8CFF1-88C1-4F05-9E8D-385B3BCF7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05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aseline="0" dirty="0" smtClean="0"/>
              <a:t>Selected STATE – “DC”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Selected Fiscal Year – “2018”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Sorted highest to lowest - “Initial Approvals”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8CFF1-88C1-4F05-9E8D-385B3BCF7A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37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1657351"/>
            <a:ext cx="5943600" cy="1600199"/>
          </a:xfrm>
          <a:prstGeom prst="rect">
            <a:avLst/>
          </a:prstGeom>
        </p:spPr>
        <p:txBody>
          <a:bodyPr wrap="square" lIns="0" anchor="ctr" anchorCtr="0">
            <a:normAutofit/>
          </a:bodyPr>
          <a:lstStyle>
            <a:lvl1pPr algn="l">
              <a:defRPr sz="4000" b="1" baseline="0">
                <a:solidFill>
                  <a:srgbClr val="003366"/>
                </a:solidFill>
                <a:latin typeface="Source Sans Pro" pitchFamily="34" charset="0"/>
              </a:defRPr>
            </a:lvl1pPr>
          </a:lstStyle>
          <a:p>
            <a:r>
              <a:rPr lang="en-US" dirty="0" smtClean="0"/>
              <a:t>FULL TITLE</a:t>
            </a:r>
            <a:br>
              <a:rPr lang="en-US" dirty="0" smtClean="0"/>
            </a:br>
            <a:r>
              <a:rPr lang="en-US" dirty="0" smtClean="0"/>
              <a:t>OF PRESENTATION</a:t>
            </a:r>
            <a:br>
              <a:rPr lang="en-US" dirty="0" smtClean="0"/>
            </a:br>
            <a:r>
              <a:rPr lang="en-US" dirty="0" smtClean="0"/>
              <a:t>GOES HERE</a:t>
            </a:r>
            <a:endParaRPr lang="en-US" dirty="0"/>
          </a:p>
        </p:txBody>
      </p:sp>
      <p:pic>
        <p:nvPicPr>
          <p:cNvPr id="11" name="Picture 10" descr="Liberty Flame Lg We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66950"/>
            <a:ext cx="599313" cy="990600"/>
          </a:xfrm>
          <a:prstGeom prst="rect">
            <a:avLst/>
          </a:prstGeom>
        </p:spPr>
      </p:pic>
      <p:sp>
        <p:nvSpPr>
          <p:cNvPr id="10" name="Content Placeholder 5"/>
          <p:cNvSpPr>
            <a:spLocks noGrp="1"/>
          </p:cNvSpPr>
          <p:nvPr>
            <p:ph sz="quarter" idx="11"/>
          </p:nvPr>
        </p:nvSpPr>
        <p:spPr>
          <a:xfrm>
            <a:off x="2270760" y="1581150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2"/>
          </p:nvPr>
        </p:nvSpPr>
        <p:spPr>
          <a:xfrm>
            <a:off x="2286000" y="3333750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3409950"/>
            <a:ext cx="2971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10/01/2016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58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ONE IMAGE CENTERED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216820"/>
            <a:ext cx="8229600" cy="564730"/>
          </a:xfrm>
        </p:spPr>
        <p:txBody>
          <a:bodyPr wrap="square" tIns="0" anchor="t" anchorCtr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82270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49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TWO IMAGES CENTERED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211528"/>
            <a:ext cx="8229600" cy="566928"/>
          </a:xfrm>
        </p:spPr>
        <p:txBody>
          <a:bodyPr tIns="0" anchor="t" anchorCtr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39598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648200" y="1352550"/>
            <a:ext cx="40360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802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 Centered with To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TWO IMAGES CENTERED WITH TORCH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4217670"/>
            <a:ext cx="7848600" cy="563880"/>
          </a:xfrm>
        </p:spPr>
        <p:txBody>
          <a:bodyPr tIns="0" anchor="t" anchorCtr="0">
            <a:no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39598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648200" y="1352550"/>
            <a:ext cx="40360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Picture 8" descr="Liberty Flame Lg We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1" y="4301679"/>
            <a:ext cx="276605" cy="4572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64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Centered with Torc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THREE IMAGES CENTERED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225479"/>
            <a:ext cx="8229600" cy="566928"/>
          </a:xfrm>
        </p:spPr>
        <p:txBody>
          <a:bodyPr tIns="0" anchor="t" anchorCtr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27406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314700" y="1352550"/>
            <a:ext cx="2514600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943600" y="1352550"/>
            <a:ext cx="27406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25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THREE IMAGES CENTERED WITH TORCH AND TWO LINE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4225479"/>
            <a:ext cx="7848600" cy="566928"/>
          </a:xfrm>
        </p:spPr>
        <p:txBody>
          <a:bodyPr tIns="0" anchor="t" anchorCtr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27406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314700" y="1352550"/>
            <a:ext cx="2514600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943600" y="1352550"/>
            <a:ext cx="27406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 descr="Liberty Flame Lg We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1" y="4301679"/>
            <a:ext cx="276605" cy="4572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18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Blue an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CAN HAVE</a:t>
            </a:r>
            <a:br>
              <a:rPr lang="en-US" dirty="0" smtClean="0"/>
            </a:br>
            <a:r>
              <a:rPr lang="en-US" dirty="0" smtClean="0"/>
              <a:t>TWO LINES OF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spcBef>
                <a:spcPts val="800"/>
              </a:spcBef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Semibold" pitchFamily="34" charset="0"/>
              </a:defRPr>
            </a:lvl1pPr>
            <a:lvl2pPr>
              <a:lnSpc>
                <a:spcPct val="120000"/>
              </a:lnSpc>
              <a:spcBef>
                <a:spcPts val="80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ource Sans Pro Semibold" pitchFamily="34" charset="0"/>
              </a:defRPr>
            </a:lvl2pPr>
            <a:lvl3pPr>
              <a:lnSpc>
                <a:spcPct val="120000"/>
              </a:lnSpc>
              <a:spcBef>
                <a:spcPts val="80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ource Sans Pro Semibold" pitchFamily="34" charset="0"/>
              </a:defRPr>
            </a:lvl3pPr>
            <a:lvl4pPr>
              <a:lnSpc>
                <a:spcPct val="120000"/>
              </a:lnSpc>
              <a:spcBef>
                <a:spcPts val="80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ource Sans Pro Semibold" pitchFamily="34" charset="0"/>
              </a:defRPr>
            </a:lvl4pPr>
            <a:lvl5pPr>
              <a:lnSpc>
                <a:spcPct val="120000"/>
              </a:lnSpc>
              <a:spcBef>
                <a:spcPts val="80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ource Sans Pro Semibold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17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spcBef>
                <a:spcPts val="600"/>
              </a:spcBef>
              <a:defRPr/>
            </a:lvl1pPr>
            <a:lvl2pPr>
              <a:lnSpc>
                <a:spcPct val="120000"/>
              </a:lnSpc>
              <a:spcBef>
                <a:spcPts val="600"/>
              </a:spcBef>
              <a:defRPr>
                <a:solidFill>
                  <a:srgbClr val="003366"/>
                </a:solidFill>
                <a:latin typeface="Source Sans Pro Semibold" pitchFamily="34" charset="0"/>
              </a:defRPr>
            </a:lvl2pPr>
            <a:lvl3pPr>
              <a:lnSpc>
                <a:spcPct val="120000"/>
              </a:lnSpc>
              <a:spcBef>
                <a:spcPts val="600"/>
              </a:spcBef>
              <a:defRPr>
                <a:solidFill>
                  <a:srgbClr val="003366"/>
                </a:solidFill>
                <a:latin typeface="Source Sans Pro Semibold" pitchFamily="34" charset="0"/>
              </a:defRPr>
            </a:lvl3pPr>
            <a:lvl4pPr>
              <a:lnSpc>
                <a:spcPct val="120000"/>
              </a:lnSpc>
              <a:spcBef>
                <a:spcPts val="600"/>
              </a:spcBef>
              <a:defRPr>
                <a:solidFill>
                  <a:srgbClr val="003366"/>
                </a:solidFill>
                <a:latin typeface="Source Sans Pro Semibold" pitchFamily="34" charset="0"/>
              </a:defRPr>
            </a:lvl4pPr>
            <a:lvl5pPr>
              <a:lnSpc>
                <a:spcPct val="120000"/>
              </a:lnSpc>
              <a:spcBef>
                <a:spcPts val="600"/>
              </a:spcBef>
              <a:defRPr>
                <a:solidFill>
                  <a:srgbClr val="003366"/>
                </a:solidFill>
                <a:latin typeface="Source Sans Pro Semibold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431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Sub-Head with To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/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809750"/>
            <a:ext cx="7924800" cy="1066800"/>
          </a:xfrm>
        </p:spPr>
        <p:txBody>
          <a:bodyPr>
            <a:no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Tell us the facts in plain language. Short and sweet is the key. Do not add too much content – talk to your audience not the presentation. Your audience will thank you.</a:t>
            </a:r>
            <a:endParaRPr lang="en-US" dirty="0"/>
          </a:p>
        </p:txBody>
      </p:sp>
      <p:pic>
        <p:nvPicPr>
          <p:cNvPr id="7" name="Picture 6" descr="Liberty Flame Lg We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53297"/>
            <a:ext cx="190500" cy="314877"/>
          </a:xfrm>
          <a:prstGeom prst="rect">
            <a:avLst/>
          </a:prstGeom>
        </p:spPr>
      </p:pic>
      <p:sp>
        <p:nvSpPr>
          <p:cNvPr id="9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1352550"/>
            <a:ext cx="7924800" cy="315912"/>
          </a:xfrm>
          <a:solidFill>
            <a:srgbClr val="006699"/>
          </a:solidFill>
        </p:spPr>
        <p:txBody>
          <a:bodyPr lIns="91440" rIns="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LONG HEADER TEXT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02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ub-Head with To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/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809750"/>
            <a:ext cx="7620000" cy="1066800"/>
          </a:xfrm>
        </p:spPr>
        <p:txBody>
          <a:bodyPr>
            <a:no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Tell us the facts in plain language. Short and sweet is the key. Do not add too much content – talk to your audience not the presentation. Your audience will thank you.</a:t>
            </a:r>
            <a:endParaRPr lang="en-US" dirty="0"/>
          </a:p>
        </p:txBody>
      </p:sp>
      <p:pic>
        <p:nvPicPr>
          <p:cNvPr id="7" name="Picture 6" descr="Liberty Flame Lg We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53297"/>
            <a:ext cx="190500" cy="314877"/>
          </a:xfrm>
          <a:prstGeom prst="rect">
            <a:avLst/>
          </a:prstGeom>
        </p:spPr>
      </p:pic>
      <p:sp>
        <p:nvSpPr>
          <p:cNvPr id="9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1352550"/>
            <a:ext cx="7924800" cy="315912"/>
          </a:xfrm>
          <a:solidFill>
            <a:srgbClr val="006699"/>
          </a:solidFill>
        </p:spPr>
        <p:txBody>
          <a:bodyPr wrap="none" lIns="91440" rIns="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LONG HEADER TEXT</a:t>
            </a:r>
            <a:endParaRPr lang="en-US" dirty="0"/>
          </a:p>
        </p:txBody>
      </p:sp>
      <p:pic>
        <p:nvPicPr>
          <p:cNvPr id="11" name="Picture 10" descr="Liberty Flame Lg We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05897"/>
            <a:ext cx="190500" cy="314877"/>
          </a:xfrm>
          <a:prstGeom prst="rect">
            <a:avLst/>
          </a:prstGeom>
        </p:spPr>
      </p:pic>
      <p:sp>
        <p:nvSpPr>
          <p:cNvPr id="12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685800" y="3105150"/>
            <a:ext cx="7924800" cy="315912"/>
          </a:xfrm>
          <a:solidFill>
            <a:srgbClr val="006699"/>
          </a:solidFill>
        </p:spPr>
        <p:txBody>
          <a:bodyPr wrap="none" lIns="91440" rIns="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LONG HEADER TEXT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85800" y="3562350"/>
            <a:ext cx="7620000" cy="1066800"/>
          </a:xfrm>
        </p:spPr>
        <p:txBody>
          <a:bodyPr>
            <a:noAutofit/>
          </a:bodyPr>
          <a:lstStyle>
            <a:lvl1pPr>
              <a:defRPr sz="20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5pPr>
              <a:defRPr/>
            </a:lvl5pPr>
          </a:lstStyle>
          <a:p>
            <a:r>
              <a:rPr lang="en-US" dirty="0" smtClean="0"/>
              <a:t>Tell us the facts in plain language. Short and sweet is the key. Do not add too much content – talk to your audience not the presentation. Your audience will thank you.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62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/>
          <a:p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1962150"/>
            <a:ext cx="8077200" cy="1066800"/>
          </a:xfrm>
        </p:spPr>
        <p:txBody>
          <a:bodyPr>
            <a:no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Tell us the facts in plain language. Short and sweet is the key. Do not add too much content – talk to your audience not the presentation. Your audience will thank you.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428750"/>
            <a:ext cx="8077200" cy="381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dirty="0" smtClean="0"/>
              <a:t>HEADER TEXT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1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Titl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1276351"/>
            <a:ext cx="5943600" cy="1600199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algn="l">
              <a:defRPr sz="4000" b="1" baseline="0">
                <a:solidFill>
                  <a:srgbClr val="003366"/>
                </a:solidFill>
                <a:latin typeface="Source Sans Pro" pitchFamily="34" charset="0"/>
              </a:defRPr>
            </a:lvl1pPr>
          </a:lstStyle>
          <a:p>
            <a:r>
              <a:rPr lang="en-US" dirty="0" smtClean="0"/>
              <a:t>FULL TITLE</a:t>
            </a:r>
            <a:br>
              <a:rPr lang="en-US" dirty="0" smtClean="0"/>
            </a:br>
            <a:r>
              <a:rPr lang="en-US" dirty="0" smtClean="0"/>
              <a:t>OF PRESENTATION</a:t>
            </a:r>
            <a:br>
              <a:rPr lang="en-US" dirty="0" smtClean="0"/>
            </a:br>
            <a:r>
              <a:rPr lang="en-US" dirty="0" smtClean="0"/>
              <a:t>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0" y="3028950"/>
            <a:ext cx="5943600" cy="762000"/>
          </a:xfrm>
          <a:prstGeom prst="rect">
            <a:avLst/>
          </a:prstGeom>
        </p:spPr>
        <p:txBody>
          <a:bodyPr lIns="0" anchor="ctr" anchorCtr="0">
            <a:noAutofit/>
          </a:bodyPr>
          <a:lstStyle>
            <a:lvl1pPr marL="0" indent="0" algn="l">
              <a:buNone/>
              <a:defRPr sz="2600" b="1" baseline="0">
                <a:solidFill>
                  <a:srgbClr val="505050"/>
                </a:solidFill>
                <a:latin typeface="Source Sans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br>
              <a:rPr lang="en-US" dirty="0" smtClean="0"/>
            </a:br>
            <a:r>
              <a:rPr lang="en-US" dirty="0" smtClean="0"/>
              <a:t>TWO LINE TEXT</a:t>
            </a:r>
            <a:endParaRPr lang="en-US" dirty="0"/>
          </a:p>
        </p:txBody>
      </p:sp>
      <p:pic>
        <p:nvPicPr>
          <p:cNvPr id="10" name="Picture 9" descr="Liberty Flame Lg We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105150"/>
            <a:ext cx="381000" cy="62975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2270760" y="2946654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2"/>
          </p:nvPr>
        </p:nvSpPr>
        <p:spPr>
          <a:xfrm>
            <a:off x="2286000" y="3861054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3943350"/>
            <a:ext cx="2971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10/01/2016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79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 CAN HAVE</a:t>
            </a:r>
            <a:br>
              <a:rPr lang="en-US" dirty="0" smtClean="0"/>
            </a:br>
            <a:r>
              <a:rPr lang="en-US" dirty="0" smtClean="0"/>
              <a:t>TWO LINES OF TEXT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64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42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 No To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1657351"/>
            <a:ext cx="5943600" cy="1600199"/>
          </a:xfrm>
          <a:prstGeom prst="rect">
            <a:avLst/>
          </a:prstGeom>
        </p:spPr>
        <p:txBody>
          <a:bodyPr wrap="square" lIns="0" anchor="ctr" anchorCtr="0">
            <a:normAutofit/>
          </a:bodyPr>
          <a:lstStyle>
            <a:lvl1pPr algn="l">
              <a:defRPr sz="4000" b="1" baseline="0">
                <a:solidFill>
                  <a:srgbClr val="003366"/>
                </a:solidFill>
                <a:latin typeface="Source Sans Pro" pitchFamily="34" charset="0"/>
              </a:defRPr>
            </a:lvl1pPr>
          </a:lstStyle>
          <a:p>
            <a:r>
              <a:rPr lang="en-US" dirty="0" smtClean="0"/>
              <a:t>FULL TITLE</a:t>
            </a:r>
            <a:br>
              <a:rPr lang="en-US" dirty="0" smtClean="0"/>
            </a:br>
            <a:r>
              <a:rPr lang="en-US" dirty="0" smtClean="0"/>
              <a:t>OF PRESENTATION</a:t>
            </a:r>
            <a:br>
              <a:rPr lang="en-US" dirty="0" smtClean="0"/>
            </a:br>
            <a:r>
              <a:rPr lang="en-US" dirty="0" smtClean="0"/>
              <a:t>GOES HERE</a:t>
            </a:r>
            <a:endParaRPr lang="en-US" dirty="0"/>
          </a:p>
        </p:txBody>
      </p:sp>
      <p:sp>
        <p:nvSpPr>
          <p:cNvPr id="10" name="Content Placeholder 5"/>
          <p:cNvSpPr>
            <a:spLocks noGrp="1"/>
          </p:cNvSpPr>
          <p:nvPr>
            <p:ph sz="quarter" idx="11"/>
          </p:nvPr>
        </p:nvSpPr>
        <p:spPr>
          <a:xfrm>
            <a:off x="2270760" y="1581150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2"/>
          </p:nvPr>
        </p:nvSpPr>
        <p:spPr>
          <a:xfrm>
            <a:off x="2286000" y="3333750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3409950"/>
            <a:ext cx="2971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10/01/2016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73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Title with SubTitle No To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1276351"/>
            <a:ext cx="5943600" cy="1600199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algn="l">
              <a:defRPr sz="4000" b="1" baseline="0">
                <a:solidFill>
                  <a:srgbClr val="003366"/>
                </a:solidFill>
                <a:latin typeface="Source Sans Pro" pitchFamily="34" charset="0"/>
              </a:defRPr>
            </a:lvl1pPr>
          </a:lstStyle>
          <a:p>
            <a:r>
              <a:rPr lang="en-US" dirty="0" smtClean="0"/>
              <a:t>FULL TITLE</a:t>
            </a:r>
            <a:br>
              <a:rPr lang="en-US" dirty="0" smtClean="0"/>
            </a:br>
            <a:r>
              <a:rPr lang="en-US" dirty="0" smtClean="0"/>
              <a:t>OF PRESENTATION</a:t>
            </a:r>
            <a:br>
              <a:rPr lang="en-US" dirty="0" smtClean="0"/>
            </a:br>
            <a:r>
              <a:rPr lang="en-US" dirty="0" smtClean="0"/>
              <a:t>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0" y="3028950"/>
            <a:ext cx="5943600" cy="762000"/>
          </a:xfrm>
          <a:prstGeom prst="rect">
            <a:avLst/>
          </a:prstGeom>
        </p:spPr>
        <p:txBody>
          <a:bodyPr lIns="0" anchor="ctr" anchorCtr="0">
            <a:noAutofit/>
          </a:bodyPr>
          <a:lstStyle>
            <a:lvl1pPr marL="0" indent="0" algn="l">
              <a:buNone/>
              <a:defRPr sz="2600" b="1" baseline="0">
                <a:solidFill>
                  <a:srgbClr val="006699"/>
                </a:solidFill>
                <a:latin typeface="Source Sans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br>
              <a:rPr lang="en-US" dirty="0" smtClean="0"/>
            </a:br>
            <a:r>
              <a:rPr lang="en-US" dirty="0" smtClean="0"/>
              <a:t>TWO LINE TEXT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2270760" y="2946654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2"/>
          </p:nvPr>
        </p:nvSpPr>
        <p:spPr>
          <a:xfrm>
            <a:off x="2286000" y="3861054"/>
            <a:ext cx="4206240" cy="6096"/>
          </a:xfrm>
          <a:prstGeom prst="rect">
            <a:avLst/>
          </a:prstGeom>
          <a:solidFill>
            <a:srgbClr val="999999"/>
          </a:solidFill>
        </p:spPr>
        <p:txBody>
          <a:bodyPr>
            <a:noAutofit/>
          </a:bodyPr>
          <a:lstStyle>
            <a:lvl1pPr marL="0" indent="0">
              <a:buNone/>
              <a:defRPr sz="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3867150"/>
            <a:ext cx="2971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10/01/2016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89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Left with Torc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29200" y="4095750"/>
            <a:ext cx="3657600" cy="640080"/>
          </a:xfrm>
        </p:spPr>
        <p:txBody>
          <a:bodyPr wrap="square" tIns="0" anchor="t" anchorCtr="0">
            <a:noAutofit/>
          </a:bodyPr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image. Insert up to two lines of text.</a:t>
            </a:r>
            <a:endParaRPr lang="en-US" dirty="0"/>
          </a:p>
        </p:txBody>
      </p:sp>
      <p:pic>
        <p:nvPicPr>
          <p:cNvPr id="7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3188204" y="3041142"/>
            <a:ext cx="338328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7200" y="1352549"/>
            <a:ext cx="4267200" cy="3383281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Picture 20" descr="Liberty Flame Lg We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720260"/>
            <a:ext cx="190500" cy="314877"/>
          </a:xfrm>
          <a:prstGeom prst="rect">
            <a:avLst/>
          </a:prstGeom>
        </p:spPr>
      </p:pic>
      <p:sp>
        <p:nvSpPr>
          <p:cNvPr id="23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5257800" y="3719513"/>
            <a:ext cx="3429000" cy="315912"/>
          </a:xfrm>
          <a:solidFill>
            <a:srgbClr val="006699"/>
          </a:solidFill>
        </p:spPr>
        <p:txBody>
          <a:bodyPr lIns="91440" tIns="0" anchor="ctr" anchorCtr="0">
            <a:no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SHORT HEADER TEXT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ONE IMAGE LEFT WITH TORCH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71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ONE IMAGE LEFT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2876549"/>
            <a:ext cx="3657600" cy="1859281"/>
          </a:xfrm>
        </p:spPr>
        <p:txBody>
          <a:bodyPr wrap="square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3188204" y="3041142"/>
            <a:ext cx="338328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7200" y="1352549"/>
            <a:ext cx="4267200" cy="3383281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39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Right with Torc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ONE IMAGE RIGHT WITH TORCH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95750"/>
            <a:ext cx="3657600" cy="640080"/>
          </a:xfrm>
        </p:spPr>
        <p:txBody>
          <a:bodyPr wrap="square" tIns="0" anchor="t" anchorCtr="0">
            <a:noAutofit/>
          </a:bodyPr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image. Insert up to two lines of text.</a:t>
            </a:r>
            <a:endParaRPr lang="en-US" dirty="0"/>
          </a:p>
        </p:txBody>
      </p:sp>
      <p:pic>
        <p:nvPicPr>
          <p:cNvPr id="9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2572511" y="3041142"/>
            <a:ext cx="338328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419600" y="1352550"/>
            <a:ext cx="4267200" cy="33528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8" name="Picture 7" descr="Liberty Flame Lg We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20260"/>
            <a:ext cx="190500" cy="314877"/>
          </a:xfrm>
          <a:prstGeom prst="rect">
            <a:avLst/>
          </a:prstGeom>
        </p:spPr>
      </p:pic>
      <p:sp>
        <p:nvSpPr>
          <p:cNvPr id="11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3719513"/>
            <a:ext cx="3429000" cy="315912"/>
          </a:xfrm>
          <a:solidFill>
            <a:srgbClr val="006699"/>
          </a:solidFill>
        </p:spPr>
        <p:txBody>
          <a:bodyPr wrap="none" lIns="91440" tIns="0" anchor="ctr" anchorCtr="0">
            <a:no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SHORT HEADER TEXT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30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ONE IMAGE RIGHT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76549"/>
            <a:ext cx="3657600" cy="1859281"/>
          </a:xfrm>
        </p:spPr>
        <p:txBody>
          <a:bodyPr wrap="square"/>
          <a:lstStyle>
            <a:lvl1pPr marL="0" indent="0" algn="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9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2572511" y="3041142"/>
            <a:ext cx="338328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419600" y="1352550"/>
            <a:ext cx="4267200" cy="33528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6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Centered with Torc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61951"/>
            <a:ext cx="6781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ONE IMAGE CENTERED WITH TORCH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4216820"/>
            <a:ext cx="7848600" cy="564730"/>
          </a:xfrm>
        </p:spPr>
        <p:txBody>
          <a:bodyPr wrap="square" tIns="0" anchor="t" anchorCtr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information about the images above.</a:t>
            </a:r>
            <a:br>
              <a:rPr lang="en-US" dirty="0" smtClean="0"/>
            </a:br>
            <a:r>
              <a:rPr lang="en-US" dirty="0" smtClean="0"/>
              <a:t>Use up to two lines of text.</a:t>
            </a:r>
            <a:endParaRPr lang="en-US" dirty="0"/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4119881"/>
            <a:ext cx="5943600" cy="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59719" y="1352550"/>
            <a:ext cx="8227081" cy="2667000"/>
          </a:xfr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Picture 12" descr="Liberty Flame Lg We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1" y="4301679"/>
            <a:ext cx="276605" cy="45720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536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14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97" r:id="rId3"/>
    <p:sldLayoutId id="2147483698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baseline="0">
          <a:solidFill>
            <a:srgbClr val="003366"/>
          </a:solidFill>
          <a:latin typeface="Source Sans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6781800" cy="7810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 smtClean="0"/>
              <a:t>IMAGE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6350"/>
            <a:ext cx="3200400" cy="803275"/>
          </a:xfrm>
          <a:prstGeom prst="rect">
            <a:avLst/>
          </a:prstGeom>
        </p:spPr>
        <p:txBody>
          <a:bodyPr vert="horz" wrap="square" lIns="0" tIns="45720" rIns="0" bIns="0" rtlCol="0" anchor="b" anchorCtr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4FFACCCB-55A8-4BDB-891D-143A12D6DB7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06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6" r:id="rId2"/>
    <p:sldLayoutId id="2147483699" r:id="rId3"/>
    <p:sldLayoutId id="2147483682" r:id="rId4"/>
    <p:sldLayoutId id="2147483683" r:id="rId5"/>
    <p:sldLayoutId id="2147483701" r:id="rId6"/>
    <p:sldLayoutId id="2147483685" r:id="rId7"/>
    <p:sldLayoutId id="2147483700" r:id="rId8"/>
    <p:sldLayoutId id="2147483684" r:id="rId9"/>
    <p:sldLayoutId id="2147483702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200" b="1" kern="1200">
          <a:solidFill>
            <a:srgbClr val="003366"/>
          </a:solidFill>
          <a:latin typeface="Source Sans Pro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>
              <a:lumMod val="75000"/>
              <a:lumOff val="25000"/>
            </a:schemeClr>
          </a:solidFill>
          <a:latin typeface="Source Sans Pro" pitchFamily="34" charset="0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rgbClr val="003366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1949"/>
            <a:ext cx="6781800" cy="762001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/>
          <a:p>
            <a:r>
              <a:rPr lang="en-US" dirty="0" smtClean="0"/>
              <a:t>TEXT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57750"/>
            <a:ext cx="2133600" cy="1841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fld id="{24C9DA1E-468E-46AD-91A4-D305899C7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57750"/>
            <a:ext cx="6096000" cy="18210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itchFamily="34" charset="0"/>
              </a:defRPr>
            </a:lvl1pPr>
          </a:lstStyle>
          <a:p>
            <a:r>
              <a:rPr lang="en-US" smtClean="0"/>
              <a:t>FOOTER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3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687" r:id="rId3"/>
    <p:sldLayoutId id="2147483706" r:id="rId4"/>
    <p:sldLayoutId id="2147483703" r:id="rId5"/>
    <p:sldLayoutId id="2147483692" r:id="rId6"/>
    <p:sldLayoutId id="214748369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baseline="0">
          <a:solidFill>
            <a:srgbClr val="003366"/>
          </a:solidFill>
          <a:latin typeface="Source Sans Pro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600"/>
        </a:spcBef>
        <a:buFont typeface="Arial" panose="020B0604020202020204" pitchFamily="34" charset="0"/>
        <a:buNone/>
        <a:defRPr sz="2400" b="1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1pPr>
      <a:lvl2pPr marL="365760" indent="-182880" algn="l" defTabSz="914400" rtl="0" eaLnBrk="1" latinLnBrk="0" hangingPunct="1">
        <a:lnSpc>
          <a:spcPct val="12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600"/>
        </a:spcBef>
        <a:buFont typeface="+mj-lt"/>
        <a:buAutoNum type="arabicPeriod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600"/>
        </a:spcBef>
        <a:buFont typeface="+mj-lt"/>
        <a:buAutoNum type="alphaUcPeriod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600"/>
        </a:spcBef>
        <a:buFont typeface="+mj-lt"/>
        <a:buAutoNum type="romanLcPeriod"/>
        <a:defRPr sz="2000" kern="1200">
          <a:solidFill>
            <a:srgbClr val="003366"/>
          </a:solidFill>
          <a:latin typeface="Source Sans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6699"/>
                </a:solidFill>
              </a:rPr>
              <a:t>Data Presentation:</a:t>
            </a:r>
            <a:br>
              <a:rPr lang="en-US" sz="3600" dirty="0" smtClean="0">
                <a:solidFill>
                  <a:srgbClr val="006699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H-1B Data Trends and</a:t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H-1B Employer Data Hub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Michael Hoefer, Chief</a:t>
            </a:r>
          </a:p>
          <a:p>
            <a:r>
              <a:rPr lang="en-US" sz="2400" dirty="0" smtClean="0"/>
              <a:t>Office of Performance and Quality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APRIL 18, 2019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934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6699"/>
                </a:solidFill>
              </a:rPr>
              <a:t>H-1B </a:t>
            </a:r>
            <a:r>
              <a:rPr lang="en-US" dirty="0" smtClean="0"/>
              <a:t>PETITIONS APPROVED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increase in H-1B petitions is due to the increase in approved continuing employment petitions, including amended petitions (SIMEIO).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1" y="1161098"/>
            <a:ext cx="7162800" cy="293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6699"/>
                </a:solidFill>
              </a:rPr>
              <a:t>H-1B </a:t>
            </a:r>
            <a:r>
              <a:rPr lang="en-US" dirty="0" smtClean="0"/>
              <a:t>COMPENSATION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24350"/>
            <a:ext cx="8229600" cy="48853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Median annual compensation is higher for continuing employment.</a:t>
            </a:r>
          </a:p>
          <a:p>
            <a:r>
              <a:rPr lang="en-US" dirty="0" smtClean="0"/>
              <a:t>Slight annual increases in median compensation for both initial and continuing employment.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48" y="1200150"/>
            <a:ext cx="7159752" cy="287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7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99"/>
                </a:solidFill>
              </a:rPr>
              <a:t>H-1B </a:t>
            </a:r>
            <a:r>
              <a:rPr lang="en-US" dirty="0" smtClean="0"/>
              <a:t>Requests for Evidence (RFEs)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Percent of completions with RFE has increased and RFE data are cyclical.</a:t>
            </a:r>
          </a:p>
          <a:p>
            <a:r>
              <a:rPr lang="en-US" dirty="0" smtClean="0"/>
              <a:t>Approvals of completed applications with an RFE have declined. 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48" y="1294974"/>
            <a:ext cx="3959352" cy="267004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94974"/>
            <a:ext cx="3959352" cy="2670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867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6699"/>
                </a:solidFill>
              </a:rPr>
              <a:t>H-1B EMPLOYER </a:t>
            </a:r>
            <a:r>
              <a:rPr lang="en-US" dirty="0"/>
              <a:t>DATA HUB</a:t>
            </a:r>
            <a:r>
              <a:rPr lang="en-US" dirty="0">
                <a:solidFill>
                  <a:srgbClr val="006699"/>
                </a:solidFill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52551"/>
            <a:ext cx="3657600" cy="338328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Distinguish between New/Initial Employment and Continuing Employment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Calculate Approval and Denial Rates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Download Individual </a:t>
            </a:r>
            <a:r>
              <a:rPr lang="en-US" dirty="0"/>
              <a:t>F</a:t>
            </a:r>
            <a:r>
              <a:rPr lang="en-US" dirty="0" smtClean="0"/>
              <a:t>iscal </a:t>
            </a:r>
            <a:r>
              <a:rPr lang="en-US" dirty="0"/>
              <a:t>Y</a:t>
            </a:r>
            <a:r>
              <a:rPr lang="en-US" dirty="0" smtClean="0"/>
              <a:t>ears, FY 2009 – Q1 FY 2019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Search by Employer Name, State, City, ZIP, and NAICS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225671"/>
            <a:ext cx="4463119" cy="3632079"/>
          </a:xfrm>
          <a:prstGeom prst="rect">
            <a:avLst/>
          </a:prstGeom>
        </p:spPr>
      </p:pic>
      <p:sp>
        <p:nvSpPr>
          <p:cNvPr id="8" name="Text Placeholder 22"/>
          <p:cNvSpPr txBox="1">
            <a:spLocks/>
          </p:cNvSpPr>
          <p:nvPr/>
        </p:nvSpPr>
        <p:spPr>
          <a:xfrm>
            <a:off x="800100" y="1570038"/>
            <a:ext cx="3429000" cy="315912"/>
          </a:xfrm>
          <a:prstGeom prst="rect">
            <a:avLst/>
          </a:prstGeom>
          <a:solidFill>
            <a:srgbClr val="006699"/>
          </a:solidFill>
        </p:spPr>
        <p:txBody>
          <a:bodyPr lIns="91440" tIns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latin typeface="Source Sans Pro" pitchFamily="34" charset="0"/>
                <a:ea typeface="+mn-ea"/>
                <a:cs typeface="+mn-cs"/>
              </a:defRPr>
            </a:lvl1pPr>
            <a:lvl2pPr marL="365760" indent="-182880" algn="l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3366"/>
                </a:solidFill>
                <a:latin typeface="Source Sans Pro" pitchFamily="34" charset="0"/>
                <a:ea typeface="+mn-ea"/>
                <a:cs typeface="+mn-cs"/>
              </a:defRPr>
            </a:lvl2pPr>
            <a:lvl3pPr marL="640080" indent="-228600" algn="l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  <a:defRPr sz="2000" kern="1200">
                <a:solidFill>
                  <a:srgbClr val="003366"/>
                </a:solidFill>
                <a:latin typeface="Source Sans Pro" pitchFamily="34" charset="0"/>
                <a:ea typeface="+mn-ea"/>
                <a:cs typeface="+mn-cs"/>
              </a:defRPr>
            </a:lvl3pPr>
            <a:lvl4pPr marL="822960" indent="-228600" algn="l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+mj-lt"/>
              <a:buAutoNum type="alphaUcPeriod"/>
              <a:defRPr sz="2000" kern="1200">
                <a:solidFill>
                  <a:srgbClr val="003366"/>
                </a:solidFill>
                <a:latin typeface="Source Sans Pro" pitchFamily="34" charset="0"/>
                <a:ea typeface="+mn-ea"/>
                <a:cs typeface="+mn-cs"/>
              </a:defRPr>
            </a:lvl4pPr>
            <a:lvl5pPr marL="1097280" indent="-228600" algn="l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+mj-lt"/>
              <a:buAutoNum type="romanLcPeriod"/>
              <a:defRPr sz="2000" kern="1200">
                <a:solidFill>
                  <a:srgbClr val="003366"/>
                </a:solidFill>
                <a:latin typeface="Source Sans Pro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can you do?</a:t>
            </a:r>
            <a:endParaRPr lang="en-US" dirty="0"/>
          </a:p>
        </p:txBody>
      </p:sp>
      <p:pic>
        <p:nvPicPr>
          <p:cNvPr id="9" name="Picture 8" descr="Liberty Flame Lg Web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71073"/>
            <a:ext cx="190500" cy="31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87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99"/>
                </a:solidFill>
              </a:rPr>
              <a:t>H-1B DATA HUB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529874"/>
            <a:ext cx="8229600" cy="27346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1200150"/>
            <a:ext cx="6038850" cy="289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86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SCIS_Ribbon_PPT_Temp_V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mage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x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inting_x0020_Type xmlns="046c6da3-23de-4e4e-ab33-3ce7f33d0f0d" xsi:nil="true"/>
    <File_x0020_Type0 xmlns="046c6da3-23de-4e4e-ab33-3ce7f33d0f0d">PowerPoint</File_x0020_Type0>
    <Document_x0020_Type xmlns="046c6da3-23de-4e4e-ab33-3ce7f33d0f0d">Presentation</Document_x0020_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ED48E82F48C34EBA514B4B97E69D49" ma:contentTypeVersion="4" ma:contentTypeDescription="Create a new document." ma:contentTypeScope="" ma:versionID="715c37d70c9b2df34801107b1033aecf">
  <xsd:schema xmlns:xsd="http://www.w3.org/2001/XMLSchema" xmlns:xs="http://www.w3.org/2001/XMLSchema" xmlns:p="http://schemas.microsoft.com/office/2006/metadata/properties" xmlns:ns2="046c6da3-23de-4e4e-ab33-3ce7f33d0f0d" xmlns:ns3="7d94eb82-c6be-466f-b993-0d254964e809" targetNamespace="http://schemas.microsoft.com/office/2006/metadata/properties" ma:root="true" ma:fieldsID="c1c360ff092d5a90a5eade1c477ca109" ns2:_="" ns3:_="">
    <xsd:import namespace="046c6da3-23de-4e4e-ab33-3ce7f33d0f0d"/>
    <xsd:import namespace="7d94eb82-c6be-466f-b993-0d254964e809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Printing_x0020_Type" minOccurs="0"/>
                <xsd:element ref="ns2:File_x0020_Type0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c6da3-23de-4e4e-ab33-3ce7f33d0f0d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format="Dropdown" ma:internalName="Document_x0020_Type">
      <xsd:simpleType>
        <xsd:restriction base="dms:Choice">
          <xsd:enumeration value="Presentation"/>
          <xsd:enumeration value="Certificate"/>
          <xsd:enumeration value="Presentation"/>
          <xsd:enumeration value="Poster"/>
          <xsd:enumeration value="Flier"/>
          <xsd:enumeration value="Newsletter"/>
          <xsd:enumeration value="Ceremony"/>
          <xsd:enumeration value="Memoranda"/>
          <xsd:enumeration value="Envelope"/>
          <xsd:enumeration value="Letterhead"/>
          <xsd:enumeration value="Brochure"/>
        </xsd:restriction>
      </xsd:simpleType>
    </xsd:element>
    <xsd:element name="Printing_x0020_Type" ma:index="9" nillable="true" ma:displayName="Printing Type" ma:format="Dropdown" ma:internalName="Printing_x0020_Type">
      <xsd:simpleType>
        <xsd:restriction base="dms:Choice">
          <xsd:enumeration value="Desktop"/>
          <xsd:enumeration value="Offset"/>
          <xsd:enumeration value="Both"/>
          <xsd:enumeration value="Other"/>
          <xsd:enumeration value="Not Applicable"/>
        </xsd:restriction>
      </xsd:simpleType>
    </xsd:element>
    <xsd:element name="File_x0020_Type0" ma:index="10" nillable="true" ma:displayName="File Type" ma:format="Dropdown" ma:internalName="File_x0020_Type0">
      <xsd:simpleType>
        <xsd:restriction base="dms:Choice">
          <xsd:enumeration value="PDF"/>
          <xsd:enumeration value="Publisher"/>
          <xsd:enumeration value="PowerPoint"/>
          <xsd:enumeration value="PNG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94eb82-c6be-466f-b993-0d254964e80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A63953-9009-49F9-84C1-F259C7EF06D8}">
  <ds:schemaRefs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046c6da3-23de-4e4e-ab33-3ce7f33d0f0d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7d94eb82-c6be-466f-b993-0d254964e809"/>
  </ds:schemaRefs>
</ds:datastoreItem>
</file>

<file path=customXml/itemProps2.xml><?xml version="1.0" encoding="utf-8"?>
<ds:datastoreItem xmlns:ds="http://schemas.openxmlformats.org/officeDocument/2006/customXml" ds:itemID="{ADA4B796-BE85-45E5-8FB9-5CD75EE1DF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78171-CDD4-4F66-9F99-3AAA86542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6c6da3-23de-4e4e-ab33-3ce7f33d0f0d"/>
    <ds:schemaRef ds:uri="7d94eb82-c6be-466f-b993-0d254964e8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USCIS_Ribbon_PPT_Temp_V1</Template>
  <TotalTime>1432</TotalTime>
  <Words>168</Words>
  <Application>Microsoft Office PowerPoint</Application>
  <PresentationFormat>On-screen Show (16:9)</PresentationFormat>
  <Paragraphs>24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USCIS_Ribbon_PPT_Temp_V1</vt:lpstr>
      <vt:lpstr>Image Master</vt:lpstr>
      <vt:lpstr>Text Master</vt:lpstr>
      <vt:lpstr>Data Presentation: H-1B Data Trends and H-1B Employer Data Hub</vt:lpstr>
      <vt:lpstr>H-1B PETITIONS APPROVED</vt:lpstr>
      <vt:lpstr>H-1B COMPENSATION</vt:lpstr>
      <vt:lpstr>H-1B Requests for Evidence (RFEs)</vt:lpstr>
      <vt:lpstr>H-1B EMPLOYER DATA HUB </vt:lpstr>
      <vt:lpstr>H-1B DATA HUB EXAMPLE</vt:lpstr>
    </vt:vector>
  </TitlesOfParts>
  <Company>United States Citizenship and Immigration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with USCIS Ribbon</dc:title>
  <dc:creator>Wes Kelley</dc:creator>
  <cp:lastModifiedBy>Ross, Tiffany I</cp:lastModifiedBy>
  <cp:revision>26</cp:revision>
  <dcterms:created xsi:type="dcterms:W3CDTF">2016-11-02T14:08:50Z</dcterms:created>
  <dcterms:modified xsi:type="dcterms:W3CDTF">2019-04-18T21:05:32Z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0x010100CAED48E82F48C34EBA514B4B97E69D49</vt:lpwstr>
  </property>
  <property fmtid="{D5CDD505-2E9C-101B-9397-08002B2CF9AE}" pid="3" name="Order">
    <vt:r8>2900</vt:r8>
  </property>
</Properties>
</file>